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3"/>
  </p:notesMasterIdLst>
  <p:handoutMasterIdLst>
    <p:handoutMasterId r:id="rId54"/>
  </p:handoutMasterIdLst>
  <p:sldIdLst>
    <p:sldId id="327" r:id="rId5"/>
    <p:sldId id="330" r:id="rId6"/>
    <p:sldId id="331" r:id="rId7"/>
    <p:sldId id="333" r:id="rId8"/>
    <p:sldId id="332" r:id="rId9"/>
    <p:sldId id="298" r:id="rId10"/>
    <p:sldId id="262" r:id="rId11"/>
    <p:sldId id="263" r:id="rId12"/>
    <p:sldId id="299" r:id="rId13"/>
    <p:sldId id="302" r:id="rId14"/>
    <p:sldId id="264" r:id="rId15"/>
    <p:sldId id="266" r:id="rId16"/>
    <p:sldId id="265" r:id="rId17"/>
    <p:sldId id="276" r:id="rId18"/>
    <p:sldId id="303" r:id="rId19"/>
    <p:sldId id="293" r:id="rId20"/>
    <p:sldId id="277" r:id="rId21"/>
    <p:sldId id="284" r:id="rId22"/>
    <p:sldId id="269" r:id="rId23"/>
    <p:sldId id="304" r:id="rId24"/>
    <p:sldId id="305" r:id="rId25"/>
    <p:sldId id="307" r:id="rId26"/>
    <p:sldId id="306" r:id="rId27"/>
    <p:sldId id="308" r:id="rId28"/>
    <p:sldId id="270" r:id="rId29"/>
    <p:sldId id="309" r:id="rId30"/>
    <p:sldId id="310" r:id="rId31"/>
    <p:sldId id="311" r:id="rId32"/>
    <p:sldId id="312" r:id="rId33"/>
    <p:sldId id="314" r:id="rId34"/>
    <p:sldId id="313" r:id="rId35"/>
    <p:sldId id="315" r:id="rId36"/>
    <p:sldId id="316" r:id="rId37"/>
    <p:sldId id="317" r:id="rId38"/>
    <p:sldId id="294" r:id="rId39"/>
    <p:sldId id="296" r:id="rId40"/>
    <p:sldId id="318" r:id="rId41"/>
    <p:sldId id="319" r:id="rId42"/>
    <p:sldId id="321" r:id="rId43"/>
    <p:sldId id="322" r:id="rId44"/>
    <p:sldId id="323" r:id="rId45"/>
    <p:sldId id="324" r:id="rId46"/>
    <p:sldId id="288" r:id="rId47"/>
    <p:sldId id="289" r:id="rId48"/>
    <p:sldId id="334" r:id="rId49"/>
    <p:sldId id="320" r:id="rId50"/>
    <p:sldId id="274" r:id="rId51"/>
    <p:sldId id="329" r:id="rId52"/>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F528F"/>
    <a:srgbClr val="0948CB"/>
    <a:srgbClr val="0B49CB"/>
    <a:srgbClr val="F2F4F8"/>
    <a:srgbClr val="1C7DDB"/>
    <a:srgbClr val="121619"/>
    <a:srgbClr val="F2F2F2"/>
    <a:srgbClr val="145579"/>
    <a:srgbClr val="3A6483"/>
    <a:srgbClr val="204E7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502" autoAdjust="0"/>
    <p:restoredTop sz="85229" autoAdjust="0"/>
  </p:normalViewPr>
  <p:slideViewPr>
    <p:cSldViewPr snapToGrid="0" snapToObjects="1">
      <p:cViewPr>
        <p:scale>
          <a:sx n="75" d="100"/>
          <a:sy n="75" d="100"/>
        </p:scale>
        <p:origin x="1181" y="216"/>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commentAuthors" Target="commentAuthor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notesMaster" Target="notesMasters/notesMaster1.xml"/><Relationship Id="rId58" Type="http://schemas.openxmlformats.org/officeDocument/2006/relationships/theme" Target="theme/theme1.xml"/><Relationship Id="rId5" Type="http://schemas.openxmlformats.org/officeDocument/2006/relationships/slide" Target="slides/slide1.xml"/><Relationship Id="rId61" Type="http://schemas.microsoft.com/office/2015/10/relationships/revisionInfo" Target="revisionInfo.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viewProps" Target="view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5/20/2023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5/20/2023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EBDA0E2-FEBD-4B65-8F16-724CF984F377}" type="slidenum">
              <a:rPr lang="en-US" smtClean="0"/>
              <a:t>1</a:t>
            </a:fld>
            <a:endParaRPr lang="en-US"/>
          </a:p>
        </p:txBody>
      </p:sp>
    </p:spTree>
    <p:extLst>
      <p:ext uri="{BB962C8B-B14F-4D97-AF65-F5344CB8AC3E}">
        <p14:creationId xmlns:p14="http://schemas.microsoft.com/office/powerpoint/2010/main" val="31762495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7</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17</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5/20/2023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5/20/2023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5/20/2023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5/20/2023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5/20/2023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5/20/2023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5/20/2023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5/20/2023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5/20/2023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5/20/2023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panose="020B0604020104020204" pitchFamily="34" charset="0"/>
                <a:ea typeface="SF Pro" pitchFamily="2" charset="0"/>
                <a:cs typeface="SF Pro" pitchFamily="2" charset="0"/>
              </a:rPr>
              <a:t>Harsh Rathod</a:t>
            </a:r>
          </a:p>
          <a:p>
            <a:r>
              <a:rPr lang="en-US" dirty="0">
                <a:solidFill>
                  <a:schemeClr val="bg2"/>
                </a:solidFill>
                <a:latin typeface="Abadi" panose="020B0604020104020204" pitchFamily="34" charset="0"/>
                <a:ea typeface="SF Pro" pitchFamily="2" charset="0"/>
                <a:cs typeface="SF Pro" pitchFamily="2" charset="0"/>
              </a:rPr>
              <a:t>20/05/2023</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4"/>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4527062"/>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 applied web scrapping to </a:t>
            </a:r>
            <a:r>
              <a:rPr lang="en-US" sz="2200" dirty="0" err="1">
                <a:solidFill>
                  <a:schemeClr val="accent3">
                    <a:lumMod val="25000"/>
                  </a:schemeClr>
                </a:solidFill>
                <a:latin typeface="Abadi"/>
              </a:rPr>
              <a:t>webscrap</a:t>
            </a:r>
            <a:r>
              <a:rPr lang="en-US" sz="2200" dirty="0">
                <a:solidFill>
                  <a:schemeClr val="accent3">
                    <a:lumMod val="25000"/>
                  </a:schemeClr>
                </a:solidFill>
                <a:latin typeface="Abadi"/>
              </a:rPr>
              <a:t> Falcon 9 launch records with </a:t>
            </a:r>
            <a:r>
              <a:rPr lang="en-US" sz="2200" dirty="0" err="1">
                <a:solidFill>
                  <a:schemeClr val="accent3">
                    <a:lumMod val="25000"/>
                  </a:schemeClr>
                </a:solidFill>
                <a:latin typeface="Abadi"/>
              </a:rPr>
              <a:t>BeautifulSoup</a:t>
            </a:r>
            <a:r>
              <a:rPr lang="en-US" sz="2200" dirty="0">
                <a:solidFill>
                  <a:schemeClr val="accent3">
                    <a:lumMod val="25000"/>
                  </a:schemeClr>
                </a:solidFill>
                <a:latin typeface="Abadi"/>
              </a:rPr>
              <a:t> </a:t>
            </a:r>
          </a:p>
          <a:p>
            <a:pPr>
              <a:lnSpc>
                <a:spcPct val="100000"/>
              </a:lnSpc>
              <a:spcBef>
                <a:spcPts val="1400"/>
              </a:spcBef>
            </a:pPr>
            <a:r>
              <a:rPr lang="en-US" sz="2200" dirty="0">
                <a:solidFill>
                  <a:schemeClr val="accent3">
                    <a:lumMod val="25000"/>
                  </a:schemeClr>
                </a:solidFill>
                <a:latin typeface="Abadi"/>
              </a:rPr>
              <a:t>We parsed the table and converted it into a pandas </a:t>
            </a:r>
            <a:r>
              <a:rPr lang="en-US" sz="2200" dirty="0" err="1">
                <a:solidFill>
                  <a:schemeClr val="accent3">
                    <a:lumMod val="25000"/>
                  </a:schemeClr>
                </a:solidFill>
                <a:latin typeface="Abadi"/>
              </a:rPr>
              <a:t>dataframe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1"/>
                </a:solidFill>
                <a:latin typeface="Abadi" panose="020B0604020104020204" pitchFamily="34" charset="0"/>
              </a:rPr>
              <a:t>https://github.com/harshhin/IBM-Data-Science-Capstone/blob/main/Data%20Collection%20with%20Web%20Scraping.ipynb</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pic>
        <p:nvPicPr>
          <p:cNvPr id="7" name="Picture 6">
            <a:extLst>
              <a:ext uri="{FF2B5EF4-FFF2-40B4-BE49-F238E27FC236}">
                <a16:creationId xmlns:a16="http://schemas.microsoft.com/office/drawing/2014/main" id="{1A9752D0-6537-C7DF-CDD9-84F534331BED}"/>
              </a:ext>
            </a:extLst>
          </p:cNvPr>
          <p:cNvPicPr>
            <a:picLocks noChangeAspect="1"/>
          </p:cNvPicPr>
          <p:nvPr/>
        </p:nvPicPr>
        <p:blipFill>
          <a:blip r:embed="rId3"/>
          <a:stretch>
            <a:fillRect/>
          </a:stretch>
        </p:blipFill>
        <p:spPr>
          <a:xfrm>
            <a:off x="4991858" y="1639471"/>
            <a:ext cx="7032224" cy="4317678"/>
          </a:xfrm>
          <a:prstGeom prst="rect">
            <a:avLst/>
          </a:prstGeom>
        </p:spPr>
      </p:pic>
    </p:spTree>
    <p:extLst>
      <p:ext uri="{BB962C8B-B14F-4D97-AF65-F5344CB8AC3E}">
        <p14:creationId xmlns:p14="http://schemas.microsoft.com/office/powerpoint/2010/main" val="13855539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61731"/>
            <a:ext cx="6209287" cy="4351338"/>
          </a:xfrm>
          <a:prstGeom prst="rect">
            <a:avLst/>
          </a:prstGeom>
        </p:spPr>
        <p:txBody>
          <a:bodyPr/>
          <a:lstStyle/>
          <a:p>
            <a:endParaRPr lang="en-US" sz="2200" dirty="0">
              <a:solidFill>
                <a:schemeClr val="accent3">
                  <a:lumMod val="25000"/>
                </a:schemeClr>
              </a:solidFill>
              <a:latin typeface="Abadi" panose="020B0604020104020204" pitchFamily="34" charset="0"/>
            </a:endParaRPr>
          </a:p>
          <a:p>
            <a:r>
              <a:rPr lang="en-US" sz="2200" dirty="0">
                <a:solidFill>
                  <a:schemeClr val="accent3">
                    <a:lumMod val="25000"/>
                  </a:schemeClr>
                </a:solidFill>
                <a:latin typeface="Abadi" panose="020B0604020104020204" pitchFamily="34" charset="0"/>
              </a:rPr>
              <a:t>We conducted exploratory data analysis and derived the training labels based on the outcomes. We analyzed the frequency of launches at each site as well as the number and occurrence of different orbits. We transformed the outcome column into a landing outcome label and exported the results to a CSV file.</a:t>
            </a:r>
          </a:p>
          <a:p>
            <a:pPr marL="0" indent="0">
              <a:buNone/>
            </a:pPr>
            <a:endParaRPr lang="en-US" sz="2200" dirty="0">
              <a:solidFill>
                <a:schemeClr val="accent3">
                  <a:lumMod val="25000"/>
                </a:schemeClr>
              </a:solidFill>
              <a:latin typeface="Abadi" panose="020B0604020104020204" pitchFamily="34" charset="0"/>
            </a:endParaRPr>
          </a:p>
          <a:p>
            <a:r>
              <a:rPr lang="en-US" sz="2200" dirty="0">
                <a:solidFill>
                  <a:schemeClr val="accent1"/>
                </a:solidFill>
                <a:latin typeface="Abadi" panose="020B0604020104020204" pitchFamily="34" charset="0"/>
              </a:rPr>
              <a:t>https://github.com/harshhin/IBM-Data-Science-Capstone/blob/main/Data%20Wrangling.ipynb</a:t>
            </a:r>
            <a:endParaRPr lang="en-US" dirty="0">
              <a:solidFill>
                <a:schemeClr val="accent1"/>
              </a:solidFill>
            </a:endParaRPr>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pic>
        <p:nvPicPr>
          <p:cNvPr id="2" name="Picture 1">
            <a:extLst>
              <a:ext uri="{FF2B5EF4-FFF2-40B4-BE49-F238E27FC236}">
                <a16:creationId xmlns:a16="http://schemas.microsoft.com/office/drawing/2014/main" id="{6F802FE6-6848-5D8D-950D-456F3F61D3D6}"/>
              </a:ext>
            </a:extLst>
          </p:cNvPr>
          <p:cNvPicPr>
            <a:picLocks noChangeAspect="1"/>
          </p:cNvPicPr>
          <p:nvPr/>
        </p:nvPicPr>
        <p:blipFill>
          <a:blip r:embed="rId3"/>
          <a:stretch>
            <a:fillRect/>
          </a:stretch>
        </p:blipFill>
        <p:spPr>
          <a:xfrm>
            <a:off x="6979298" y="1644137"/>
            <a:ext cx="5017252" cy="3986526"/>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89723"/>
            <a:ext cx="9745589" cy="842930"/>
          </a:xfrm>
          <a:prstGeom prst="rect">
            <a:avLst/>
          </a:prstGeom>
        </p:spPr>
        <p:txBody>
          <a:bodyPr lIns="91440" tIns="45720" rIns="91440" bIns="45720" anchor="t"/>
          <a:lstStyle/>
          <a:p>
            <a:pPr>
              <a:lnSpc>
                <a:spcPct val="100000"/>
              </a:lnSpc>
              <a:spcBef>
                <a:spcPts val="1400"/>
              </a:spcBef>
            </a:pPr>
            <a:r>
              <a:rPr lang="en-US" sz="2200" dirty="0">
                <a:solidFill>
                  <a:schemeClr val="accent1"/>
                </a:solidFill>
                <a:latin typeface="Abadi" panose="020B0604020104020204" pitchFamily="34" charset="0"/>
              </a:rPr>
              <a:t>https://github.com/harshhin/IBM-Data-Science-Capstone/blob/main/EDA%20with%20Data%20Visualization.ipynb</a:t>
            </a:r>
            <a:endParaRPr lang="en-US" dirty="0">
              <a:solidFill>
                <a:schemeClr val="accent1"/>
              </a:solidFill>
            </a:endParaRP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10" name="TextBox 9">
            <a:extLst>
              <a:ext uri="{FF2B5EF4-FFF2-40B4-BE49-F238E27FC236}">
                <a16:creationId xmlns:a16="http://schemas.microsoft.com/office/drawing/2014/main" id="{3A3EC03A-3C12-B3F9-0678-53A8C84B466D}"/>
              </a:ext>
            </a:extLst>
          </p:cNvPr>
          <p:cNvSpPr txBox="1"/>
          <p:nvPr/>
        </p:nvSpPr>
        <p:spPr>
          <a:xfrm>
            <a:off x="770010" y="2332653"/>
            <a:ext cx="6097554" cy="369332"/>
          </a:xfrm>
          <a:prstGeom prst="rect">
            <a:avLst/>
          </a:prstGeom>
          <a:noFill/>
        </p:spPr>
        <p:txBody>
          <a:bodyPr wrap="square">
            <a:spAutoFit/>
          </a:bodyPr>
          <a:lstStyle/>
          <a:p>
            <a:pPr algn="l"/>
            <a:r>
              <a:rPr lang="en-US" dirty="0">
                <a:latin typeface="Abadi" panose="020B0604020104020204" pitchFamily="34" charset="0"/>
              </a:rPr>
              <a:t>B</a:t>
            </a:r>
            <a:r>
              <a:rPr lang="en-IN" dirty="0" err="1">
                <a:latin typeface="Abadi" panose="020B0604020104020204" pitchFamily="34" charset="0"/>
              </a:rPr>
              <a:t>ar</a:t>
            </a:r>
            <a:r>
              <a:rPr lang="en-IN" dirty="0">
                <a:latin typeface="Abadi" panose="020B0604020104020204" pitchFamily="34" charset="0"/>
              </a:rPr>
              <a:t> Graph</a:t>
            </a:r>
          </a:p>
        </p:txBody>
      </p:sp>
      <p:pic>
        <p:nvPicPr>
          <p:cNvPr id="12" name="Picture 11">
            <a:extLst>
              <a:ext uri="{FF2B5EF4-FFF2-40B4-BE49-F238E27FC236}">
                <a16:creationId xmlns:a16="http://schemas.microsoft.com/office/drawing/2014/main" id="{BA04F67E-33D4-58FF-1D97-1F99805EBE20}"/>
              </a:ext>
            </a:extLst>
          </p:cNvPr>
          <p:cNvPicPr>
            <a:picLocks noChangeAspect="1"/>
          </p:cNvPicPr>
          <p:nvPr/>
        </p:nvPicPr>
        <p:blipFill rotWithShape="1">
          <a:blip r:embed="rId3"/>
          <a:srcRect t="36045"/>
          <a:stretch/>
        </p:blipFill>
        <p:spPr>
          <a:xfrm>
            <a:off x="248177" y="2991234"/>
            <a:ext cx="5163579" cy="2810743"/>
          </a:xfrm>
          <a:prstGeom prst="rect">
            <a:avLst/>
          </a:prstGeom>
        </p:spPr>
      </p:pic>
      <p:pic>
        <p:nvPicPr>
          <p:cNvPr id="14" name="Picture 13">
            <a:extLst>
              <a:ext uri="{FF2B5EF4-FFF2-40B4-BE49-F238E27FC236}">
                <a16:creationId xmlns:a16="http://schemas.microsoft.com/office/drawing/2014/main" id="{C78BBD42-68E9-3511-8282-4B76553C611E}"/>
              </a:ext>
            </a:extLst>
          </p:cNvPr>
          <p:cNvPicPr>
            <a:picLocks noChangeAspect="1"/>
          </p:cNvPicPr>
          <p:nvPr/>
        </p:nvPicPr>
        <p:blipFill>
          <a:blip r:embed="rId4"/>
          <a:stretch>
            <a:fillRect/>
          </a:stretch>
        </p:blipFill>
        <p:spPr>
          <a:xfrm>
            <a:off x="5547532" y="2991234"/>
            <a:ext cx="6396291" cy="3099992"/>
          </a:xfrm>
          <a:prstGeom prst="rect">
            <a:avLst/>
          </a:prstGeom>
        </p:spPr>
      </p:pic>
      <p:sp>
        <p:nvSpPr>
          <p:cNvPr id="17" name="TextBox 16">
            <a:extLst>
              <a:ext uri="{FF2B5EF4-FFF2-40B4-BE49-F238E27FC236}">
                <a16:creationId xmlns:a16="http://schemas.microsoft.com/office/drawing/2014/main" id="{496321F0-AE85-D294-0BA2-2FCF53EC3FA6}"/>
              </a:ext>
            </a:extLst>
          </p:cNvPr>
          <p:cNvSpPr txBox="1"/>
          <p:nvPr/>
        </p:nvSpPr>
        <p:spPr>
          <a:xfrm>
            <a:off x="5696900" y="2437236"/>
            <a:ext cx="6097554" cy="369332"/>
          </a:xfrm>
          <a:prstGeom prst="rect">
            <a:avLst/>
          </a:prstGeom>
          <a:noFill/>
        </p:spPr>
        <p:txBody>
          <a:bodyPr wrap="square">
            <a:spAutoFit/>
          </a:bodyPr>
          <a:lstStyle/>
          <a:p>
            <a:pPr algn="l"/>
            <a:r>
              <a:rPr lang="en-US" dirty="0">
                <a:latin typeface="Abadi" panose="020B0604020104020204" pitchFamily="34" charset="0"/>
              </a:rPr>
              <a:t>Line Drawn</a:t>
            </a:r>
            <a:endParaRPr lang="en-IN" dirty="0">
              <a:latin typeface="Abadi" panose="020B0604020104020204" pitchFamily="34" charset="0"/>
            </a:endParaRPr>
          </a:p>
        </p:txBody>
      </p:sp>
    </p:spTree>
    <p:extLst>
      <p:ext uri="{BB962C8B-B14F-4D97-AF65-F5344CB8AC3E}">
        <p14:creationId xmlns:p14="http://schemas.microsoft.com/office/powerpoint/2010/main" val="7799716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a:lnSpc>
                <a:spcPct val="100000"/>
              </a:lnSpc>
              <a:spcBef>
                <a:spcPts val="1400"/>
              </a:spcBef>
            </a:pPr>
            <a:r>
              <a:rPr lang="en-US" sz="2000" b="0" i="0" dirty="0">
                <a:effectLst/>
                <a:latin typeface="Abadi" panose="020B0604020104020204" pitchFamily="34" charset="0"/>
              </a:rPr>
              <a:t>The SpaceX dataset was loaded into a PostgreSQL database seamlessly within the </a:t>
            </a:r>
            <a:r>
              <a:rPr lang="en-US" sz="2000" b="0" i="0" dirty="0" err="1">
                <a:effectLst/>
                <a:latin typeface="Abadi" panose="020B0604020104020204" pitchFamily="34" charset="0"/>
              </a:rPr>
              <a:t>Jupyter</a:t>
            </a:r>
            <a:r>
              <a:rPr lang="en-US" sz="2000" b="0" i="0" dirty="0">
                <a:effectLst/>
                <a:latin typeface="Abadi" panose="020B0604020104020204" pitchFamily="34" charset="0"/>
              </a:rPr>
              <a:t> Notebook environment. Through the utilization of SQL queries, exploratory data analysis (EDA) was performed to extract valuable insights from the data. The following specific queries were executed to unveil important information:</a:t>
            </a:r>
          </a:p>
          <a:p>
            <a:pPr lvl="1">
              <a:lnSpc>
                <a:spcPct val="100000"/>
              </a:lnSpc>
              <a:spcBef>
                <a:spcPts val="1400"/>
              </a:spcBef>
              <a:buFontTx/>
              <a:buChar char="-"/>
            </a:pPr>
            <a:r>
              <a:rPr lang="en-US" sz="1600" dirty="0">
                <a:solidFill>
                  <a:schemeClr val="bg2">
                    <a:lumMod val="50000"/>
                  </a:schemeClr>
                </a:solidFill>
                <a:latin typeface="Abadi"/>
              </a:rPr>
              <a:t>The names of unique launch sites in the space mission.</a:t>
            </a:r>
          </a:p>
          <a:p>
            <a:pPr lvl="1">
              <a:lnSpc>
                <a:spcPct val="100000"/>
              </a:lnSpc>
              <a:spcBef>
                <a:spcPts val="1400"/>
              </a:spcBef>
              <a:buFontTx/>
              <a:buChar char="-"/>
            </a:pPr>
            <a:r>
              <a:rPr lang="en-US" sz="1600" dirty="0">
                <a:solidFill>
                  <a:schemeClr val="bg2">
                    <a:lumMod val="50000"/>
                  </a:schemeClr>
                </a:solidFill>
                <a:latin typeface="Abadi"/>
              </a:rPr>
              <a:t>The total payload mass carried by boosters launched by NASA (CRS)</a:t>
            </a:r>
          </a:p>
          <a:p>
            <a:pPr lvl="1">
              <a:lnSpc>
                <a:spcPct val="100000"/>
              </a:lnSpc>
              <a:spcBef>
                <a:spcPts val="1400"/>
              </a:spcBef>
              <a:buFontTx/>
              <a:buChar char="-"/>
            </a:pPr>
            <a:r>
              <a:rPr lang="en-US" sz="1600" dirty="0">
                <a:solidFill>
                  <a:schemeClr val="bg2">
                    <a:lumMod val="50000"/>
                  </a:schemeClr>
                </a:solidFill>
                <a:latin typeface="Abadi"/>
              </a:rPr>
              <a:t>The average payload mass carried by booster version F9 v1.1</a:t>
            </a:r>
          </a:p>
          <a:p>
            <a:pPr lvl="1">
              <a:lnSpc>
                <a:spcPct val="100000"/>
              </a:lnSpc>
              <a:spcBef>
                <a:spcPts val="1400"/>
              </a:spcBef>
              <a:buFontTx/>
              <a:buChar char="-"/>
            </a:pPr>
            <a:r>
              <a:rPr lang="en-US" sz="1600" dirty="0">
                <a:solidFill>
                  <a:schemeClr val="bg2">
                    <a:lumMod val="50000"/>
                  </a:schemeClr>
                </a:solidFill>
                <a:latin typeface="Abadi"/>
              </a:rPr>
              <a:t>The total number of successful and failure mission outcomes</a:t>
            </a:r>
          </a:p>
          <a:p>
            <a:pPr lvl="1">
              <a:lnSpc>
                <a:spcPct val="100000"/>
              </a:lnSpc>
              <a:spcBef>
                <a:spcPts val="1400"/>
              </a:spcBef>
              <a:buFontTx/>
              <a:buChar char="-"/>
            </a:pPr>
            <a:r>
              <a:rPr lang="en-US" sz="1600" dirty="0">
                <a:solidFill>
                  <a:schemeClr val="bg2">
                    <a:lumMod val="50000"/>
                  </a:schemeClr>
                </a:solidFill>
                <a:latin typeface="Abadi"/>
              </a:rPr>
              <a:t>The failed landing outcomes in drone ship, their booster version and launch site names</a:t>
            </a:r>
            <a:endParaRPr lang="en-US" sz="1600" b="0" i="0" dirty="0">
              <a:effectLst/>
              <a:latin typeface="Abadi" panose="020B0604020104020204" pitchFamily="34" charset="0"/>
            </a:endParaRPr>
          </a:p>
          <a:p>
            <a:pPr>
              <a:lnSpc>
                <a:spcPct val="100000"/>
              </a:lnSpc>
              <a:spcBef>
                <a:spcPts val="1400"/>
              </a:spcBef>
            </a:pPr>
            <a:r>
              <a:rPr lang="en-US" sz="2000" dirty="0">
                <a:solidFill>
                  <a:schemeClr val="accent3">
                    <a:lumMod val="25000"/>
                  </a:schemeClr>
                </a:solidFill>
                <a:latin typeface="Abadi"/>
              </a:rPr>
              <a:t>The link to the notebook is </a:t>
            </a:r>
            <a:r>
              <a:rPr lang="en-US" sz="2000" dirty="0">
                <a:solidFill>
                  <a:srgbClr val="1C7DDB"/>
                </a:solidFill>
                <a:latin typeface="Abadi"/>
              </a:rPr>
              <a:t>https://github.com/harshhin/IBM-Data-Science-Capstone/blob/main/SQL%20Notebook%20for%20Peer%20Assignment.ipynb</a:t>
            </a:r>
            <a:endParaRPr lang="en-US" sz="2000" b="0" i="0" dirty="0">
              <a:effectLst/>
              <a:latin typeface="Abadi" panose="020B0604020104020204" pitchFamily="34" charset="0"/>
            </a:endParaRPr>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gn="l">
              <a:buFont typeface="Arial" panose="020B0604020202020204" pitchFamily="34" charset="0"/>
              <a:buChar char="•"/>
            </a:pPr>
            <a:r>
              <a:rPr lang="en-US" sz="1800" b="0" i="0" dirty="0">
                <a:effectLst/>
                <a:latin typeface="Abadi" panose="020B0604020104020204" pitchFamily="34" charset="0"/>
              </a:rPr>
              <a:t>Launch site mapping: All launch sites were marked on a Folium map, and map objects like markers, circles, and lines were added to represent the success or failure of launches at each site.</a:t>
            </a:r>
          </a:p>
          <a:p>
            <a:pPr algn="l">
              <a:buFont typeface="Arial" panose="020B0604020202020204" pitchFamily="34" charset="0"/>
              <a:buChar char="•"/>
            </a:pPr>
            <a:r>
              <a:rPr lang="en-US" sz="1800" b="0" i="0" dirty="0">
                <a:effectLst/>
                <a:latin typeface="Abadi" panose="020B0604020104020204" pitchFamily="34" charset="0"/>
              </a:rPr>
              <a:t>Classifying launch outcomes: The launch outcomes, categorized as failure or success, were assigned class labels of 0 and 1, respectively. This classification allowed for easier analysis and visualization of the data.</a:t>
            </a:r>
          </a:p>
          <a:p>
            <a:pPr algn="l">
              <a:buFont typeface="Arial" panose="020B0604020202020204" pitchFamily="34" charset="0"/>
              <a:buChar char="•"/>
            </a:pPr>
            <a:r>
              <a:rPr lang="en-US" sz="1800" b="0" i="0" dirty="0">
                <a:effectLst/>
                <a:latin typeface="Abadi" panose="020B0604020104020204" pitchFamily="34" charset="0"/>
              </a:rPr>
              <a:t>Color-labeled marker clusters: Marker clusters on the map were color-coded based on the launch outcomes (success or failure). This visualization technique helped identify launch sites with relatively high success rates by observing the clustering patterns.</a:t>
            </a:r>
          </a:p>
          <a:p>
            <a:pPr algn="l">
              <a:buFont typeface="Arial" panose="020B0604020202020204" pitchFamily="34" charset="0"/>
              <a:buChar char="•"/>
            </a:pPr>
            <a:r>
              <a:rPr lang="en-US" sz="1800" b="0" i="0" dirty="0">
                <a:effectLst/>
                <a:latin typeface="Abadi" panose="020B0604020104020204" pitchFamily="34" charset="0"/>
              </a:rPr>
              <a:t>Calculation of distances: Distances between a launch site and its neighboring locations were calculated. This allowed for further analysis and exploration of spatial relationships between launch sites and their proximities.</a:t>
            </a:r>
          </a:p>
          <a:p>
            <a:pPr marL="0" indent="0" algn="l">
              <a:buNone/>
            </a:pPr>
            <a:r>
              <a:rPr lang="en-US" sz="1800" b="0" i="0" dirty="0">
                <a:solidFill>
                  <a:schemeClr val="accent1"/>
                </a:solidFill>
                <a:effectLst/>
                <a:latin typeface="Abadi" panose="020B0604020104020204" pitchFamily="34" charset="0"/>
              </a:rPr>
              <a:t>https://github.com/harshhin/IBM-Data-Science-Capstone/blob/main/Interactive%20Visual%20Analytics%20with%20Folium%20lab.ipynb</a:t>
            </a:r>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gn="l"/>
            <a:r>
              <a:rPr lang="en-US" sz="2000" b="0" i="0" dirty="0">
                <a:effectLst/>
                <a:latin typeface="Abadi" panose="020B0604020104020204" pitchFamily="34" charset="0"/>
              </a:rPr>
              <a:t>An interactive dashboard was created using </a:t>
            </a:r>
            <a:r>
              <a:rPr lang="en-US" sz="2000" b="0" i="0" dirty="0" err="1">
                <a:effectLst/>
                <a:latin typeface="Abadi" panose="020B0604020104020204" pitchFamily="34" charset="0"/>
              </a:rPr>
              <a:t>Plotly</a:t>
            </a:r>
            <a:r>
              <a:rPr lang="en-US" sz="2000" b="0" i="0" dirty="0">
                <a:effectLst/>
                <a:latin typeface="Abadi" panose="020B0604020104020204" pitchFamily="34" charset="0"/>
              </a:rPr>
              <a:t> Dash to visualize the data. The dashboard includes the following plots:</a:t>
            </a:r>
          </a:p>
          <a:p>
            <a:pPr algn="l">
              <a:buFont typeface="Arial" panose="020B0604020202020204" pitchFamily="34" charset="0"/>
              <a:buChar char="•"/>
            </a:pPr>
            <a:r>
              <a:rPr lang="en-US" sz="2000" b="0" i="0" dirty="0">
                <a:effectLst/>
                <a:latin typeface="Abadi" panose="020B0604020104020204" pitchFamily="34" charset="0"/>
              </a:rPr>
              <a:t>Pie charts: Pie charts were used to display the total launches for specific launch sites, providing a visual representation of the distribution of launches across different sites.</a:t>
            </a:r>
          </a:p>
          <a:p>
            <a:pPr algn="l">
              <a:buFont typeface="Arial" panose="020B0604020202020204" pitchFamily="34" charset="0"/>
              <a:buChar char="•"/>
            </a:pPr>
            <a:r>
              <a:rPr lang="en-US" sz="2000" b="0" i="0" dirty="0">
                <a:effectLst/>
                <a:latin typeface="Abadi" panose="020B0604020104020204" pitchFamily="34" charset="0"/>
              </a:rPr>
              <a:t>Scatter graph: A scatter graph was plotted to examine the relationship between the launch outcome and payload mass (in kilograms) for different booster versions. This plot allows for the identification of any patterns or trends between the outcome and payload mass.</a:t>
            </a:r>
          </a:p>
          <a:p>
            <a:pPr marL="0" indent="0" algn="l">
              <a:buNone/>
            </a:pPr>
            <a:endParaRPr lang="en-US" sz="2000" dirty="0">
              <a:latin typeface="Abadi" panose="020B0604020104020204" pitchFamily="34" charset="0"/>
            </a:endParaRPr>
          </a:p>
          <a:p>
            <a:pPr marL="0" indent="0" algn="l">
              <a:buNone/>
            </a:pPr>
            <a:r>
              <a:rPr lang="en-US" sz="2000" b="0" i="0" dirty="0">
                <a:effectLst/>
                <a:latin typeface="Abadi" panose="020B0604020104020204" pitchFamily="34" charset="0"/>
              </a:rPr>
              <a:t>GitHub link is </a:t>
            </a:r>
            <a:r>
              <a:rPr lang="en-US" sz="2000" b="0" i="0" dirty="0">
                <a:solidFill>
                  <a:schemeClr val="accent1"/>
                </a:solidFill>
                <a:effectLst/>
                <a:latin typeface="Abadi" panose="020B0604020104020204" pitchFamily="34" charset="0"/>
              </a:rPr>
              <a:t>https://github.com/harshhin/IBM-Data-Science-Capstone/blob/main/spacex_dash_app.py</a:t>
            </a: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lnSpcReduction="10000"/>
          </a:bodyPr>
          <a:lstStyle/>
          <a:p>
            <a:pPr algn="l"/>
            <a:r>
              <a:rPr lang="en-US" sz="2000" b="0" i="0" dirty="0">
                <a:effectLst/>
                <a:latin typeface="Abadi" panose="020B0604020104020204" pitchFamily="34" charset="0"/>
              </a:rPr>
              <a:t>The data was loaded into the notebook using the </a:t>
            </a:r>
            <a:r>
              <a:rPr lang="en-US" sz="2000" b="0" i="0" dirty="0" err="1">
                <a:effectLst/>
                <a:latin typeface="Abadi" panose="020B0604020104020204" pitchFamily="34" charset="0"/>
              </a:rPr>
              <a:t>numpy</a:t>
            </a:r>
            <a:r>
              <a:rPr lang="en-US" sz="2000" b="0" i="0" dirty="0">
                <a:effectLst/>
                <a:latin typeface="Abadi" panose="020B0604020104020204" pitchFamily="34" charset="0"/>
              </a:rPr>
              <a:t> and pandas libraries. Afterward, the data was transformed, and a split was performed to separate it into training and testing sets.</a:t>
            </a:r>
          </a:p>
          <a:p>
            <a:pPr algn="l"/>
            <a:r>
              <a:rPr lang="en-US" sz="2000" b="0" i="0" dirty="0">
                <a:effectLst/>
                <a:latin typeface="Abadi" panose="020B0604020104020204" pitchFamily="34" charset="0"/>
              </a:rPr>
              <a:t>Different machine learning models were built, and hyperparameters were tuned using </a:t>
            </a:r>
            <a:r>
              <a:rPr lang="en-US" sz="2000" b="0" i="0" dirty="0" err="1">
                <a:effectLst/>
                <a:latin typeface="Abadi" panose="020B0604020104020204" pitchFamily="34" charset="0"/>
              </a:rPr>
              <a:t>GridSearchCV</a:t>
            </a:r>
            <a:r>
              <a:rPr lang="en-US" sz="2000" b="0" i="0" dirty="0">
                <a:effectLst/>
                <a:latin typeface="Abadi" panose="020B0604020104020204" pitchFamily="34" charset="0"/>
              </a:rPr>
              <a:t>, a method for systematically searching the hyperparameter space. The accuracy metric was utilized to evaluate the performance of the models.</a:t>
            </a:r>
          </a:p>
          <a:p>
            <a:pPr algn="l"/>
            <a:r>
              <a:rPr lang="en-US" sz="2000" b="0" i="0" dirty="0">
                <a:effectLst/>
                <a:latin typeface="Abadi" panose="020B0604020104020204" pitchFamily="34" charset="0"/>
              </a:rPr>
              <a:t>To enhance the models, feature engineering techniques and algorithm tuning were employed. These steps aimed to improve the predictive capabilities of the models by selecting relevant features and optimizing the algorithms' settings.</a:t>
            </a:r>
          </a:p>
          <a:p>
            <a:pPr algn="l"/>
            <a:r>
              <a:rPr lang="en-US" sz="2000" b="0" i="0" dirty="0">
                <a:effectLst/>
                <a:latin typeface="Abadi" panose="020B0604020104020204" pitchFamily="34" charset="0"/>
              </a:rPr>
              <a:t>Through the evaluation process, the best performing classification model was identified based on its accuracy score.</a:t>
            </a:r>
          </a:p>
          <a:p>
            <a:pPr marL="0" indent="0" algn="l">
              <a:buNone/>
            </a:pPr>
            <a:endParaRPr lang="en-US" sz="2000" dirty="0">
              <a:latin typeface="Abadi" panose="020B0604020104020204" pitchFamily="34" charset="0"/>
            </a:endParaRPr>
          </a:p>
          <a:p>
            <a:pPr marL="0" indent="0" algn="l">
              <a:buNone/>
            </a:pPr>
            <a:r>
              <a:rPr lang="en-US" sz="2000" b="0" i="0" dirty="0">
                <a:effectLst/>
                <a:latin typeface="Abadi" panose="020B0604020104020204" pitchFamily="34" charset="0"/>
              </a:rPr>
              <a:t>GitHub link is </a:t>
            </a:r>
            <a:r>
              <a:rPr lang="en-US" sz="2000" b="0" i="0" dirty="0">
                <a:solidFill>
                  <a:schemeClr val="accent1"/>
                </a:solidFill>
                <a:effectLst/>
                <a:latin typeface="Abadi" panose="020B0604020104020204" pitchFamily="34" charset="0"/>
              </a:rPr>
              <a:t>https://github.com/harshhin/IBM-Data-Science-Capstone/blob/main/Machine%20Learning%20Prediction%20lab.ipynb</a:t>
            </a: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3" y="2057400"/>
            <a:ext cx="3932238" cy="3811588"/>
          </a:xfrm>
          <a:prstGeom prst="rect">
            <a:avLst/>
          </a:prstGeom>
        </p:spPr>
        <p:txBody>
          <a:bodyPr>
            <a:normAutofit/>
          </a:bodyPr>
          <a:lstStyle/>
          <a:p>
            <a:pPr>
              <a:lnSpc>
                <a:spcPct val="100000"/>
              </a:lnSpc>
              <a:spcBef>
                <a:spcPts val="1400"/>
              </a:spcBef>
            </a:pPr>
            <a:r>
              <a:rPr lang="en-CA" sz="2400" b="1" dirty="0">
                <a:solidFill>
                  <a:schemeClr val="accent3">
                    <a:lumMod val="25000"/>
                  </a:schemeClr>
                </a:solidFill>
                <a:latin typeface="Abadi" panose="020B0604020104020204" pitchFamily="34" charset="0"/>
              </a:rPr>
              <a:t>Number vs. Launch Site</a:t>
            </a:r>
            <a:endParaRPr lang="en-US" sz="2400" b="1"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400" b="1"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943C3315-AC3A-E556-5244-E207D0B50B24}"/>
              </a:ext>
            </a:extLst>
          </p:cNvPr>
          <p:cNvPicPr>
            <a:picLocks noChangeAspect="1"/>
          </p:cNvPicPr>
          <p:nvPr/>
        </p:nvPicPr>
        <p:blipFill>
          <a:blip r:embed="rId3"/>
          <a:stretch>
            <a:fillRect/>
          </a:stretch>
        </p:blipFill>
        <p:spPr>
          <a:xfrm>
            <a:off x="5291464" y="1532832"/>
            <a:ext cx="6035563" cy="4336156"/>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1457214"/>
          </a:xfrm>
          <a:prstGeom prst="rect">
            <a:avLst/>
          </a:prstGeom>
        </p:spPr>
        <p:txBody>
          <a:bodyPr>
            <a:normAutofit/>
          </a:bodyPr>
          <a:lstStyle/>
          <a:p>
            <a:pPr>
              <a:lnSpc>
                <a:spcPct val="100000"/>
              </a:lnSpc>
              <a:spcBef>
                <a:spcPts val="1400"/>
              </a:spcBef>
            </a:pPr>
            <a:r>
              <a:rPr lang="en-CA" sz="2400" b="1" dirty="0">
                <a:solidFill>
                  <a:schemeClr val="accent3">
                    <a:lumMod val="25000"/>
                  </a:schemeClr>
                </a:solidFill>
                <a:latin typeface="Abadi" panose="020B0604020104020204" pitchFamily="34" charset="0"/>
              </a:rPr>
              <a:t>Payload vs. Launch Site</a:t>
            </a:r>
            <a:endParaRPr lang="en-US" sz="2400" b="1"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a:extLst>
              <a:ext uri="{FF2B5EF4-FFF2-40B4-BE49-F238E27FC236}">
                <a16:creationId xmlns:a16="http://schemas.microsoft.com/office/drawing/2014/main" id="{5711FAAD-CF08-C9F5-FB3B-CA20F80C1347}"/>
              </a:ext>
            </a:extLst>
          </p:cNvPr>
          <p:cNvPicPr>
            <a:picLocks noChangeAspect="1"/>
          </p:cNvPicPr>
          <p:nvPr/>
        </p:nvPicPr>
        <p:blipFill>
          <a:blip r:embed="rId3"/>
          <a:stretch>
            <a:fillRect/>
          </a:stretch>
        </p:blipFill>
        <p:spPr>
          <a:xfrm>
            <a:off x="318537" y="2845837"/>
            <a:ext cx="11554925" cy="3179736"/>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82114"/>
            <a:ext cx="884985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can see Success rate of all type of Orbit.</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8" name="Picture 7">
            <a:extLst>
              <a:ext uri="{FF2B5EF4-FFF2-40B4-BE49-F238E27FC236}">
                <a16:creationId xmlns:a16="http://schemas.microsoft.com/office/drawing/2014/main" id="{64294233-0984-819C-B91B-E5335A6C881B}"/>
              </a:ext>
            </a:extLst>
          </p:cNvPr>
          <p:cNvPicPr>
            <a:picLocks noChangeAspect="1"/>
          </p:cNvPicPr>
          <p:nvPr/>
        </p:nvPicPr>
        <p:blipFill>
          <a:blip r:embed="rId3"/>
          <a:stretch>
            <a:fillRect/>
          </a:stretch>
        </p:blipFill>
        <p:spPr>
          <a:xfrm>
            <a:off x="355399" y="3102429"/>
            <a:ext cx="11481202" cy="2488788"/>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69756"/>
            <a:ext cx="10818609"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DA45FC40-FE21-9969-25CB-19A889DCCA6D}"/>
              </a:ext>
            </a:extLst>
          </p:cNvPr>
          <p:cNvPicPr>
            <a:picLocks noChangeAspect="1"/>
          </p:cNvPicPr>
          <p:nvPr/>
        </p:nvPicPr>
        <p:blipFill>
          <a:blip r:embed="rId3"/>
          <a:stretch>
            <a:fillRect/>
          </a:stretch>
        </p:blipFill>
        <p:spPr>
          <a:xfrm>
            <a:off x="686695" y="3276750"/>
            <a:ext cx="10818609" cy="2267695"/>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57400"/>
            <a:ext cx="9596299"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observe that with heavy payloads, the successful landing are more for PO, LEO and ISS orbits.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1FA121E7-F3AE-7D70-C9F2-96AA907F34EF}"/>
              </a:ext>
            </a:extLst>
          </p:cNvPr>
          <p:cNvPicPr>
            <a:picLocks noChangeAspect="1"/>
          </p:cNvPicPr>
          <p:nvPr/>
        </p:nvPicPr>
        <p:blipFill>
          <a:blip r:embed="rId3"/>
          <a:stretch>
            <a:fillRect/>
          </a:stretch>
        </p:blipFill>
        <p:spPr>
          <a:xfrm>
            <a:off x="604743" y="3429000"/>
            <a:ext cx="10982513" cy="2346223"/>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466087" cy="3811588"/>
          </a:xfrm>
          <a:prstGeom prst="rect">
            <a:avLst/>
          </a:prstGeom>
        </p:spPr>
        <p:txBody>
          <a:bodyPr>
            <a:normAutofit/>
          </a:bodyPr>
          <a:lstStyle/>
          <a:p>
            <a:pPr>
              <a:spcBef>
                <a:spcPts val="1400"/>
              </a:spcBef>
            </a:pPr>
            <a:r>
              <a:rPr lang="en-US" sz="2200" dirty="0">
                <a:latin typeface="Abadi" panose="020B0604020104020204" pitchFamily="34" charset="0"/>
              </a:rPr>
              <a:t>From the plot, we can observe that success rate since 2013 kept on increasing till 2020. While there is slightly Decline between 2017 to 2018.</a:t>
            </a:r>
          </a:p>
          <a:p>
            <a:pPr>
              <a:spcBef>
                <a:spcPts val="1400"/>
              </a:spcBef>
            </a:pPr>
            <a:endParaRPr lang="en-US" sz="2000" dirty="0"/>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0D7D0FCF-46D8-CC1C-FBAE-76F5AA0E1576}"/>
              </a:ext>
            </a:extLst>
          </p:cNvPr>
          <p:cNvPicPr>
            <a:picLocks noChangeAspect="1"/>
          </p:cNvPicPr>
          <p:nvPr/>
        </p:nvPicPr>
        <p:blipFill>
          <a:blip r:embed="rId3"/>
          <a:stretch>
            <a:fillRect/>
          </a:stretch>
        </p:blipFill>
        <p:spPr>
          <a:xfrm>
            <a:off x="4385388" y="1603014"/>
            <a:ext cx="7480442" cy="4168501"/>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4380488" cy="4351338"/>
          </a:xfrm>
          <a:prstGeom prst="rect">
            <a:avLst/>
          </a:prstGeom>
        </p:spPr>
        <p:txBody>
          <a:bodyPr>
            <a:normAutofit/>
          </a:bodyPr>
          <a:lstStyle/>
          <a:p>
            <a:pPr>
              <a:spcBef>
                <a:spcPts val="1400"/>
              </a:spcBef>
            </a:pPr>
            <a:r>
              <a:rPr lang="en-US" sz="2200" dirty="0">
                <a:latin typeface="Abadi" panose="020B0604020104020204" pitchFamily="34" charset="0"/>
              </a:rPr>
              <a:t>We used the key word </a:t>
            </a:r>
            <a:r>
              <a:rPr lang="en-US" sz="2200" b="1" dirty="0">
                <a:latin typeface="Abadi" panose="020B0604020104020204" pitchFamily="34" charset="0"/>
              </a:rPr>
              <a:t>DISTINCT</a:t>
            </a:r>
            <a:r>
              <a:rPr lang="en-US" sz="2200" dirty="0">
                <a:latin typeface="Abadi" panose="020B0604020104020204" pitchFamily="34" charset="0"/>
              </a:rPr>
              <a:t> to show only unique launch sites from the SpaceX data.</a:t>
            </a:r>
          </a:p>
          <a:p>
            <a:pPr>
              <a:spcBef>
                <a:spcPts val="1400"/>
              </a:spcBef>
            </a:pPr>
            <a:endParaRPr lang="en-US" sz="2000" dirty="0"/>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2" name="Picture 1">
            <a:extLst>
              <a:ext uri="{FF2B5EF4-FFF2-40B4-BE49-F238E27FC236}">
                <a16:creationId xmlns:a16="http://schemas.microsoft.com/office/drawing/2014/main" id="{B8CC1331-51D8-1AFF-D921-EB219CF0BEF5}"/>
              </a:ext>
            </a:extLst>
          </p:cNvPr>
          <p:cNvPicPr>
            <a:picLocks noChangeAspect="1"/>
          </p:cNvPicPr>
          <p:nvPr/>
        </p:nvPicPr>
        <p:blipFill>
          <a:blip r:embed="rId3"/>
          <a:stretch>
            <a:fillRect/>
          </a:stretch>
        </p:blipFill>
        <p:spPr>
          <a:xfrm>
            <a:off x="5588166" y="1954119"/>
            <a:ext cx="6253212" cy="3534424"/>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latin typeface="Abadi" panose="020B0604020104020204" pitchFamily="34" charset="0"/>
              </a:rPr>
              <a:t>We used the query below to display 5 records where launch sites begin with `CCA`</a:t>
            </a:r>
          </a:p>
          <a:p>
            <a:pPr>
              <a:lnSpc>
                <a:spcPct val="100000"/>
              </a:lnSpc>
              <a:spcBef>
                <a:spcPts val="1400"/>
              </a:spcBef>
            </a:pPr>
            <a:endParaRPr lang="en-US" sz="2200" dirty="0">
              <a:latin typeface="Abadi" panose="020B0604020104020204" pitchFamily="34" charset="0"/>
            </a:endParaRP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2" name="Picture 1">
            <a:extLst>
              <a:ext uri="{FF2B5EF4-FFF2-40B4-BE49-F238E27FC236}">
                <a16:creationId xmlns:a16="http://schemas.microsoft.com/office/drawing/2014/main" id="{9D5BF796-955A-F94E-7738-A33D00785786}"/>
              </a:ext>
            </a:extLst>
          </p:cNvPr>
          <p:cNvPicPr>
            <a:picLocks noChangeAspect="1"/>
          </p:cNvPicPr>
          <p:nvPr/>
        </p:nvPicPr>
        <p:blipFill>
          <a:blip r:embed="rId3"/>
          <a:stretch>
            <a:fillRect/>
          </a:stretch>
        </p:blipFill>
        <p:spPr>
          <a:xfrm>
            <a:off x="1013624" y="2868176"/>
            <a:ext cx="10028374" cy="2907149"/>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calculated the total payload carried by boosters from NASA as 45596 using the query below</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2" name="Picture 1">
            <a:extLst>
              <a:ext uri="{FF2B5EF4-FFF2-40B4-BE49-F238E27FC236}">
                <a16:creationId xmlns:a16="http://schemas.microsoft.com/office/drawing/2014/main" id="{D526B815-01E5-0BED-F88B-7D5FE29F01E9}"/>
              </a:ext>
            </a:extLst>
          </p:cNvPr>
          <p:cNvPicPr>
            <a:picLocks noChangeAspect="1"/>
          </p:cNvPicPr>
          <p:nvPr/>
        </p:nvPicPr>
        <p:blipFill>
          <a:blip r:embed="rId3"/>
          <a:stretch>
            <a:fillRect/>
          </a:stretch>
        </p:blipFill>
        <p:spPr>
          <a:xfrm>
            <a:off x="1499816" y="2833181"/>
            <a:ext cx="8427542" cy="3343782"/>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spcBef>
                <a:spcPts val="1400"/>
              </a:spcBef>
            </a:pPr>
            <a:r>
              <a:rPr lang="en-US" sz="2400" dirty="0">
                <a:latin typeface="Abadi" panose="020B0604020104020204" pitchFamily="34" charset="0"/>
              </a:rPr>
              <a:t>We calculated the average payload mass carried by booster version F9 v1.1 as 2928.4</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2" name="Picture 1">
            <a:extLst>
              <a:ext uri="{FF2B5EF4-FFF2-40B4-BE49-F238E27FC236}">
                <a16:creationId xmlns:a16="http://schemas.microsoft.com/office/drawing/2014/main" id="{4AD41426-0FCF-ADAD-485B-8F14A360D066}"/>
              </a:ext>
            </a:extLst>
          </p:cNvPr>
          <p:cNvPicPr>
            <a:picLocks noChangeAspect="1"/>
          </p:cNvPicPr>
          <p:nvPr/>
        </p:nvPicPr>
        <p:blipFill>
          <a:blip r:embed="rId3"/>
          <a:stretch>
            <a:fillRect/>
          </a:stretch>
        </p:blipFill>
        <p:spPr>
          <a:xfrm>
            <a:off x="1676401" y="2997054"/>
            <a:ext cx="8267465" cy="3322296"/>
          </a:xfrm>
          <a:prstGeom prst="rect">
            <a:avLst/>
          </a:prstGeom>
          <a:effectLst/>
        </p:spPr>
      </p:pic>
    </p:spTree>
    <p:extLst>
      <p:ext uri="{BB962C8B-B14F-4D97-AF65-F5344CB8AC3E}">
        <p14:creationId xmlns:p14="http://schemas.microsoft.com/office/powerpoint/2010/main" val="27355605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spcBef>
                <a:spcPts val="1400"/>
              </a:spcBef>
            </a:pPr>
            <a:r>
              <a:rPr lang="en-US" sz="2400" dirty="0">
                <a:latin typeface="Abadi" panose="020B0604020104020204" pitchFamily="34" charset="0"/>
              </a:rPr>
              <a:t>We observed that the dates of the first successful landing outcome on ground pad was 22</a:t>
            </a:r>
            <a:r>
              <a:rPr lang="en-US" sz="2400" baseline="30000" dirty="0">
                <a:latin typeface="Abadi" panose="020B0604020104020204" pitchFamily="34" charset="0"/>
              </a:rPr>
              <a:t>nd</a:t>
            </a:r>
            <a:r>
              <a:rPr lang="en-US" sz="2400" dirty="0">
                <a:latin typeface="Abadi" panose="020B0604020104020204" pitchFamily="34" charset="0"/>
              </a:rPr>
              <a:t> December 2015</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2" name="Picture 1">
            <a:extLst>
              <a:ext uri="{FF2B5EF4-FFF2-40B4-BE49-F238E27FC236}">
                <a16:creationId xmlns:a16="http://schemas.microsoft.com/office/drawing/2014/main" id="{3D9524FA-BE2C-BD3E-0097-DD969908AA26}"/>
              </a:ext>
            </a:extLst>
          </p:cNvPr>
          <p:cNvPicPr>
            <a:picLocks noChangeAspect="1"/>
          </p:cNvPicPr>
          <p:nvPr/>
        </p:nvPicPr>
        <p:blipFill>
          <a:blip r:embed="rId3"/>
          <a:stretch>
            <a:fillRect/>
          </a:stretch>
        </p:blipFill>
        <p:spPr>
          <a:xfrm>
            <a:off x="2534403" y="3145973"/>
            <a:ext cx="6989386" cy="2787973"/>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506242"/>
            <a:ext cx="7158937" cy="4813108"/>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US" sz="2400" b="1" dirty="0">
                <a:solidFill>
                  <a:schemeClr val="accent3">
                    <a:lumMod val="25000"/>
                  </a:schemeClr>
                </a:solidFill>
                <a:latin typeface="Abadi" panose="020B0604020104020204" pitchFamily="34" charset="0"/>
              </a:rPr>
              <a:t>Summary of methodologies</a:t>
            </a:r>
          </a:p>
          <a:p>
            <a:pPr marL="0" indent="0">
              <a:lnSpc>
                <a:spcPct val="100000"/>
              </a:lnSpc>
              <a:spcBef>
                <a:spcPts val="1400"/>
              </a:spcBef>
              <a:buNone/>
            </a:pPr>
            <a:br>
              <a:rPr lang="en-US" sz="2400" dirty="0">
                <a:solidFill>
                  <a:schemeClr val="accent3">
                    <a:lumMod val="25000"/>
                  </a:schemeClr>
                </a:solidFill>
                <a:latin typeface="Abadi" panose="020B0604020104020204" pitchFamily="34" charset="0"/>
              </a:rPr>
            </a:br>
            <a:r>
              <a:rPr lang="en-US" sz="2400" dirty="0">
                <a:solidFill>
                  <a:schemeClr val="accent3">
                    <a:lumMod val="25000"/>
                  </a:schemeClr>
                </a:solidFill>
                <a:latin typeface="Abadi" panose="020B0604020104020204" pitchFamily="34" charset="0"/>
              </a:rPr>
              <a:t>This project follows these steps:</a:t>
            </a:r>
          </a:p>
          <a:p>
            <a:pPr>
              <a:lnSpc>
                <a:spcPct val="100000"/>
              </a:lnSpc>
              <a:spcBef>
                <a:spcPts val="1400"/>
              </a:spcBef>
            </a:pPr>
            <a:r>
              <a:rPr lang="en-US" sz="2400" dirty="0">
                <a:solidFill>
                  <a:schemeClr val="accent3">
                    <a:lumMod val="25000"/>
                  </a:schemeClr>
                </a:solidFill>
                <a:latin typeface="Abadi" panose="020B0604020104020204" pitchFamily="34" charset="0"/>
              </a:rPr>
              <a:t>Data Collection</a:t>
            </a:r>
          </a:p>
          <a:p>
            <a:pPr>
              <a:lnSpc>
                <a:spcPct val="100000"/>
              </a:lnSpc>
              <a:spcBef>
                <a:spcPts val="1400"/>
              </a:spcBef>
            </a:pPr>
            <a:r>
              <a:rPr lang="en-US" sz="2400" dirty="0">
                <a:solidFill>
                  <a:schemeClr val="accent3">
                    <a:lumMod val="25000"/>
                  </a:schemeClr>
                </a:solidFill>
                <a:latin typeface="Abadi" panose="020B0604020104020204" pitchFamily="34" charset="0"/>
              </a:rPr>
              <a:t>Data Wrangling</a:t>
            </a:r>
          </a:p>
          <a:p>
            <a:pPr>
              <a:lnSpc>
                <a:spcPct val="100000"/>
              </a:lnSpc>
              <a:spcBef>
                <a:spcPts val="1400"/>
              </a:spcBef>
            </a:pPr>
            <a:r>
              <a:rPr lang="en-US" sz="2400" dirty="0">
                <a:solidFill>
                  <a:schemeClr val="accent3">
                    <a:lumMod val="25000"/>
                  </a:schemeClr>
                </a:solidFill>
                <a:latin typeface="Abadi" panose="020B0604020104020204" pitchFamily="34" charset="0"/>
              </a:rPr>
              <a:t>Exploratory Data Analysis</a:t>
            </a:r>
          </a:p>
          <a:p>
            <a:pPr>
              <a:lnSpc>
                <a:spcPct val="100000"/>
              </a:lnSpc>
              <a:spcBef>
                <a:spcPts val="1400"/>
              </a:spcBef>
            </a:pPr>
            <a:r>
              <a:rPr lang="en-US" sz="2400" dirty="0">
                <a:solidFill>
                  <a:schemeClr val="accent3">
                    <a:lumMod val="25000"/>
                  </a:schemeClr>
                </a:solidFill>
                <a:latin typeface="Abadi" panose="020B0604020104020204" pitchFamily="34" charset="0"/>
              </a:rPr>
              <a:t>Interactive Visual Analytics</a:t>
            </a:r>
          </a:p>
          <a:p>
            <a:pPr>
              <a:lnSpc>
                <a:spcPct val="100000"/>
              </a:lnSpc>
              <a:spcBef>
                <a:spcPts val="1400"/>
              </a:spcBef>
            </a:pPr>
            <a:r>
              <a:rPr lang="en-US" sz="2400" dirty="0">
                <a:solidFill>
                  <a:schemeClr val="accent3">
                    <a:lumMod val="25000"/>
                  </a:schemeClr>
                </a:solidFill>
                <a:latin typeface="Abadi" panose="020B0604020104020204" pitchFamily="34" charset="0"/>
              </a:rPr>
              <a:t>Predictive Analysis (Classification)</a:t>
            </a:r>
          </a:p>
          <a:p>
            <a:pPr marL="0" indent="0">
              <a:lnSpc>
                <a:spcPct val="100000"/>
              </a:lnSpc>
              <a:spcBef>
                <a:spcPts val="1400"/>
              </a:spcBef>
              <a:buNone/>
            </a:pPr>
            <a:endParaRPr lang="en-US" sz="24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4193876" cy="4351338"/>
          </a:xfrm>
          <a:prstGeom prst="rect">
            <a:avLst/>
          </a:prstGeom>
        </p:spPr>
        <p:txBody>
          <a:bodyPr lIns="91440" tIns="45720" rIns="91440" bIns="45720" anchor="t">
            <a:normAutofit/>
          </a:bodyPr>
          <a:lstStyle/>
          <a:p>
            <a:pPr>
              <a:spcBef>
                <a:spcPts val="1400"/>
              </a:spcBef>
            </a:pPr>
            <a:r>
              <a:rPr lang="en-US" sz="2400" dirty="0">
                <a:latin typeface="Abadi" panose="020B0604020104020204" pitchFamily="34" charset="0"/>
              </a:rPr>
              <a:t>We used the </a:t>
            </a:r>
            <a:r>
              <a:rPr lang="en-US" sz="2400" b="1" dirty="0">
                <a:latin typeface="Abadi" panose="020B0604020104020204" pitchFamily="34" charset="0"/>
              </a:rPr>
              <a:t>WHERE</a:t>
            </a:r>
            <a:r>
              <a:rPr lang="en-US" sz="2400" dirty="0">
                <a:latin typeface="Abadi" panose="020B0604020104020204" pitchFamily="34" charset="0"/>
              </a:rPr>
              <a:t> clause to filter for boosters which have successfully landed on drone ship and applied the </a:t>
            </a:r>
            <a:r>
              <a:rPr lang="en-US" sz="2400" b="1" dirty="0">
                <a:latin typeface="Abadi" panose="020B0604020104020204" pitchFamily="34" charset="0"/>
              </a:rPr>
              <a:t>AND</a:t>
            </a:r>
            <a:r>
              <a:rPr lang="en-US" sz="2400" dirty="0">
                <a:latin typeface="Abadi" panose="020B0604020104020204" pitchFamily="34" charset="0"/>
              </a:rPr>
              <a:t> condition to determine successful landing with payload mass greater than 4000 but less than 6000</a:t>
            </a:r>
          </a:p>
          <a:p>
            <a:pPr>
              <a:spcBef>
                <a:spcPts val="1400"/>
              </a:spcBef>
            </a:pPr>
            <a:endParaRPr lang="en-US" sz="2400" dirty="0"/>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2" name="Picture 1">
            <a:extLst>
              <a:ext uri="{FF2B5EF4-FFF2-40B4-BE49-F238E27FC236}">
                <a16:creationId xmlns:a16="http://schemas.microsoft.com/office/drawing/2014/main" id="{D5AE0F21-DF11-C05D-529E-44F6E92F4A1B}"/>
              </a:ext>
            </a:extLst>
          </p:cNvPr>
          <p:cNvPicPr>
            <a:picLocks noChangeAspect="1"/>
          </p:cNvPicPr>
          <p:nvPr/>
        </p:nvPicPr>
        <p:blipFill>
          <a:blip r:embed="rId3"/>
          <a:stretch>
            <a:fillRect/>
          </a:stretch>
        </p:blipFill>
        <p:spPr>
          <a:xfrm>
            <a:off x="5204758" y="1575377"/>
            <a:ext cx="6253214" cy="4284116"/>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5234349" cy="4351338"/>
          </a:xfrm>
          <a:prstGeom prst="rect">
            <a:avLst/>
          </a:prstGeom>
        </p:spPr>
        <p:txBody>
          <a:bodyPr>
            <a:normAutofit/>
          </a:bodyPr>
          <a:lstStyle/>
          <a:p>
            <a:pPr>
              <a:spcBef>
                <a:spcPts val="1400"/>
              </a:spcBef>
            </a:pPr>
            <a:r>
              <a:rPr lang="en-US" sz="2400" dirty="0">
                <a:latin typeface="Abadi" panose="020B0604020104020204" pitchFamily="34" charset="0"/>
              </a:rPr>
              <a:t>We used wildcard like ‘%’ to filter for </a:t>
            </a:r>
            <a:r>
              <a:rPr lang="en-US" sz="2400" b="1" dirty="0">
                <a:latin typeface="Abadi" panose="020B0604020104020204" pitchFamily="34" charset="0"/>
              </a:rPr>
              <a:t>WHERE</a:t>
            </a:r>
            <a:r>
              <a:rPr lang="en-US" sz="2400" dirty="0">
                <a:latin typeface="Abadi" panose="020B0604020104020204" pitchFamily="34" charset="0"/>
              </a:rPr>
              <a:t> </a:t>
            </a:r>
            <a:r>
              <a:rPr lang="en-US" sz="2400" dirty="0" err="1">
                <a:latin typeface="Abadi" panose="020B0604020104020204" pitchFamily="34" charset="0"/>
              </a:rPr>
              <a:t>MissionOutcome</a:t>
            </a:r>
            <a:r>
              <a:rPr lang="en-US" sz="2400" dirty="0">
                <a:latin typeface="Abadi" panose="020B0604020104020204" pitchFamily="34" charset="0"/>
              </a:rPr>
              <a:t> was a success or a failure. </a:t>
            </a:r>
          </a:p>
          <a:p>
            <a:pPr>
              <a:spcBef>
                <a:spcPts val="1400"/>
              </a:spcBef>
            </a:pPr>
            <a:endParaRPr lang="en-US" sz="2400" dirty="0"/>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2" name="Picture 1">
            <a:extLst>
              <a:ext uri="{FF2B5EF4-FFF2-40B4-BE49-F238E27FC236}">
                <a16:creationId xmlns:a16="http://schemas.microsoft.com/office/drawing/2014/main" id="{BDACE8A8-7C9F-52F3-B2C7-9974CE904B28}"/>
              </a:ext>
            </a:extLst>
          </p:cNvPr>
          <p:cNvPicPr>
            <a:picLocks noChangeAspect="1"/>
          </p:cNvPicPr>
          <p:nvPr/>
        </p:nvPicPr>
        <p:blipFill>
          <a:blip r:embed="rId3"/>
          <a:stretch>
            <a:fillRect/>
          </a:stretch>
        </p:blipFill>
        <p:spPr>
          <a:xfrm>
            <a:off x="6160326" y="1466856"/>
            <a:ext cx="5108891" cy="4633362"/>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344816" y="1652399"/>
            <a:ext cx="5197151" cy="4351338"/>
          </a:xfrm>
          <a:prstGeom prst="rect">
            <a:avLst/>
          </a:prstGeom>
        </p:spPr>
        <p:txBody>
          <a:bodyPr>
            <a:normAutofit/>
          </a:bodyPr>
          <a:lstStyle/>
          <a:p>
            <a:pPr>
              <a:spcBef>
                <a:spcPts val="1400"/>
              </a:spcBef>
            </a:pPr>
            <a:r>
              <a:rPr lang="en-US" sz="2400" dirty="0">
                <a:latin typeface="Abadi" panose="020B0604020104020204" pitchFamily="34" charset="0"/>
              </a:rPr>
              <a:t>We determined the booster that have carried the maximum payload using a subquery in the </a:t>
            </a:r>
            <a:r>
              <a:rPr lang="en-US" sz="2400" b="1" dirty="0">
                <a:latin typeface="Abadi" panose="020B0604020104020204" pitchFamily="34" charset="0"/>
              </a:rPr>
              <a:t>WHERE</a:t>
            </a:r>
            <a:r>
              <a:rPr lang="en-US" sz="2400" dirty="0">
                <a:latin typeface="Abadi" panose="020B0604020104020204" pitchFamily="34" charset="0"/>
              </a:rPr>
              <a:t> clause and the </a:t>
            </a:r>
            <a:r>
              <a:rPr lang="en-US" sz="2400" b="1" dirty="0">
                <a:latin typeface="Abadi" panose="020B0604020104020204" pitchFamily="34" charset="0"/>
              </a:rPr>
              <a:t>MAX() </a:t>
            </a:r>
            <a:r>
              <a:rPr lang="en-US" sz="2400" dirty="0">
                <a:latin typeface="Abadi" panose="020B0604020104020204" pitchFamily="34" charset="0"/>
              </a:rPr>
              <a:t>function.</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2" name="Picture 1">
            <a:extLst>
              <a:ext uri="{FF2B5EF4-FFF2-40B4-BE49-F238E27FC236}">
                <a16:creationId xmlns:a16="http://schemas.microsoft.com/office/drawing/2014/main" id="{13F1416C-EA95-6CCE-B760-F23695A14A16}"/>
              </a:ext>
            </a:extLst>
          </p:cNvPr>
          <p:cNvPicPr>
            <a:picLocks noChangeAspect="1"/>
          </p:cNvPicPr>
          <p:nvPr/>
        </p:nvPicPr>
        <p:blipFill>
          <a:blip r:embed="rId3"/>
          <a:stretch>
            <a:fillRect/>
          </a:stretch>
        </p:blipFill>
        <p:spPr>
          <a:xfrm>
            <a:off x="316731" y="1524652"/>
            <a:ext cx="5779269" cy="4652311"/>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used a combinations of the </a:t>
            </a:r>
            <a:r>
              <a:rPr lang="en-US" sz="2200" b="1" dirty="0">
                <a:solidFill>
                  <a:schemeClr val="accent3">
                    <a:lumMod val="25000"/>
                  </a:schemeClr>
                </a:solidFill>
                <a:latin typeface="Abadi"/>
              </a:rPr>
              <a:t>WHERE</a:t>
            </a:r>
            <a:r>
              <a:rPr lang="en-US" sz="2200" dirty="0">
                <a:solidFill>
                  <a:schemeClr val="accent3">
                    <a:lumMod val="25000"/>
                  </a:schemeClr>
                </a:solidFill>
                <a:latin typeface="Abadi"/>
              </a:rPr>
              <a:t> clause, </a:t>
            </a:r>
            <a:r>
              <a:rPr lang="en-US" sz="2200" b="1" dirty="0">
                <a:solidFill>
                  <a:schemeClr val="accent3">
                    <a:lumMod val="25000"/>
                  </a:schemeClr>
                </a:solidFill>
                <a:latin typeface="Abadi"/>
              </a:rPr>
              <a:t>LIKE</a:t>
            </a:r>
            <a:r>
              <a:rPr lang="en-US" sz="2200" dirty="0">
                <a:solidFill>
                  <a:schemeClr val="accent3">
                    <a:lumMod val="25000"/>
                  </a:schemeClr>
                </a:solidFill>
                <a:latin typeface="Abadi"/>
              </a:rPr>
              <a:t>, </a:t>
            </a:r>
            <a:r>
              <a:rPr lang="en-US" sz="2200" b="1" dirty="0">
                <a:solidFill>
                  <a:schemeClr val="accent3">
                    <a:lumMod val="25000"/>
                  </a:schemeClr>
                </a:solidFill>
                <a:latin typeface="Abadi"/>
              </a:rPr>
              <a:t>AND</a:t>
            </a:r>
            <a:r>
              <a:rPr lang="en-US" sz="2200" dirty="0">
                <a:solidFill>
                  <a:schemeClr val="accent3">
                    <a:lumMod val="25000"/>
                  </a:schemeClr>
                </a:solidFill>
                <a:latin typeface="Abadi"/>
              </a:rPr>
              <a:t>, and </a:t>
            </a:r>
            <a:r>
              <a:rPr lang="en-US" sz="2200" b="1" dirty="0">
                <a:solidFill>
                  <a:schemeClr val="accent3">
                    <a:lumMod val="25000"/>
                  </a:schemeClr>
                </a:solidFill>
                <a:latin typeface="Abadi"/>
              </a:rPr>
              <a:t>BETWEEN</a:t>
            </a:r>
            <a:r>
              <a:rPr lang="en-US" sz="2200" dirty="0">
                <a:solidFill>
                  <a:schemeClr val="accent3">
                    <a:lumMod val="25000"/>
                  </a:schemeClr>
                </a:solidFill>
                <a:latin typeface="Abadi"/>
              </a:rPr>
              <a:t> conditions to filter for failed landing outcomes in drone ship, their booster versions, and launch site names for year 2015</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2" name="Picture 1">
            <a:extLst>
              <a:ext uri="{FF2B5EF4-FFF2-40B4-BE49-F238E27FC236}">
                <a16:creationId xmlns:a16="http://schemas.microsoft.com/office/drawing/2014/main" id="{DA143923-314F-6896-D66C-6568E06D7388}"/>
              </a:ext>
            </a:extLst>
          </p:cNvPr>
          <p:cNvPicPr>
            <a:picLocks noChangeAspect="1"/>
          </p:cNvPicPr>
          <p:nvPr/>
        </p:nvPicPr>
        <p:blipFill>
          <a:blip r:embed="rId3"/>
          <a:stretch>
            <a:fillRect/>
          </a:stretch>
        </p:blipFill>
        <p:spPr>
          <a:xfrm>
            <a:off x="2023304" y="3075335"/>
            <a:ext cx="7239000" cy="258127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34</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096000" y="1825625"/>
            <a:ext cx="5590579" cy="4351338"/>
          </a:xfrm>
          <a:prstGeom prst="rect">
            <a:avLst/>
          </a:prstGeom>
        </p:spPr>
        <p:txBody>
          <a:bodyPr lIns="91440" tIns="45720" rIns="91440" bIns="45720" anchor="t"/>
          <a:lstStyle/>
          <a:p>
            <a:pPr algn="l">
              <a:buFont typeface="Arial" panose="020B0604020202020204" pitchFamily="34" charset="0"/>
              <a:buChar char="•"/>
            </a:pPr>
            <a:r>
              <a:rPr lang="en-US" sz="2000" b="0" i="0" dirty="0">
                <a:effectLst/>
                <a:latin typeface="Abadi" panose="020B0604020104020204" pitchFamily="34" charset="0"/>
              </a:rPr>
              <a:t>Selection: Landing outcomes and the count of landing outcomes were chosen from the dataset.</a:t>
            </a:r>
          </a:p>
          <a:p>
            <a:pPr algn="l">
              <a:buFont typeface="Arial" panose="020B0604020202020204" pitchFamily="34" charset="0"/>
              <a:buChar char="•"/>
            </a:pPr>
            <a:r>
              <a:rPr lang="en-US" sz="2000" b="0" i="0" dirty="0">
                <a:effectLst/>
                <a:latin typeface="Abadi" panose="020B0604020104020204" pitchFamily="34" charset="0"/>
              </a:rPr>
              <a:t>Filtering: The WHERE clause was used to filter the landing outcomes for the period between 2010-06-04 and 2010-03-20.</a:t>
            </a:r>
          </a:p>
          <a:p>
            <a:pPr algn="l">
              <a:buFont typeface="Arial" panose="020B0604020202020204" pitchFamily="34" charset="0"/>
              <a:buChar char="•"/>
            </a:pPr>
            <a:r>
              <a:rPr lang="en-US" sz="2000" b="0" i="0" dirty="0">
                <a:effectLst/>
                <a:latin typeface="Abadi" panose="020B0604020104020204" pitchFamily="34" charset="0"/>
              </a:rPr>
              <a:t>Grouping: The GROUP BY clause was applied to group the landing outcomes based on their values.</a:t>
            </a:r>
          </a:p>
          <a:p>
            <a:pPr algn="l">
              <a:buFont typeface="Arial" panose="020B0604020202020204" pitchFamily="34" charset="0"/>
              <a:buChar char="•"/>
            </a:pPr>
            <a:r>
              <a:rPr lang="en-US" sz="2000" b="0" i="0" dirty="0">
                <a:effectLst/>
                <a:latin typeface="Abadi" panose="020B0604020104020204" pitchFamily="34" charset="0"/>
              </a:rPr>
              <a:t>Ordering: The ORDER BY clause was used to sort the grouped landing outcomes in descending order.</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2" name="Picture 1">
            <a:extLst>
              <a:ext uri="{FF2B5EF4-FFF2-40B4-BE49-F238E27FC236}">
                <a16:creationId xmlns:a16="http://schemas.microsoft.com/office/drawing/2014/main" id="{78C35DC2-55C9-A11D-6C93-86B727167993}"/>
              </a:ext>
            </a:extLst>
          </p:cNvPr>
          <p:cNvPicPr>
            <a:picLocks noChangeAspect="1"/>
          </p:cNvPicPr>
          <p:nvPr/>
        </p:nvPicPr>
        <p:blipFill>
          <a:blip r:embed="rId3"/>
          <a:stretch>
            <a:fillRect/>
          </a:stretch>
        </p:blipFill>
        <p:spPr>
          <a:xfrm>
            <a:off x="505421" y="1825625"/>
            <a:ext cx="5437326" cy="3813739"/>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p:txBody>
      </p:sp>
      <p:pic>
        <p:nvPicPr>
          <p:cNvPr id="4" name="Content Placeholder 5">
            <a:extLst>
              <a:ext uri="{FF2B5EF4-FFF2-40B4-BE49-F238E27FC236}">
                <a16:creationId xmlns:a16="http://schemas.microsoft.com/office/drawing/2014/main" id="{6898F7E2-7352-2F8D-6938-AB4B5F9161FB}"/>
              </a:ext>
            </a:extLst>
          </p:cNvPr>
          <p:cNvPicPr>
            <a:picLocks noGrp="1" noChangeAspect="1"/>
          </p:cNvPicPr>
          <p:nvPr>
            <p:ph idx="4294967295"/>
          </p:nvPr>
        </p:nvPicPr>
        <p:blipFill>
          <a:blip r:embed="rId3"/>
          <a:stretch>
            <a:fillRect/>
          </a:stretch>
        </p:blipFill>
        <p:spPr>
          <a:xfrm>
            <a:off x="1959752" y="1590308"/>
            <a:ext cx="8136118" cy="4836903"/>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pic>
        <p:nvPicPr>
          <p:cNvPr id="4" name="Content Placeholder 3">
            <a:extLst>
              <a:ext uri="{FF2B5EF4-FFF2-40B4-BE49-F238E27FC236}">
                <a16:creationId xmlns:a16="http://schemas.microsoft.com/office/drawing/2014/main" id="{DCA01CF1-EA91-2DEA-2D09-D71A0CC2A5AA}"/>
              </a:ext>
            </a:extLst>
          </p:cNvPr>
          <p:cNvPicPr>
            <a:picLocks noGrp="1" noChangeAspect="1"/>
          </p:cNvPicPr>
          <p:nvPr>
            <p:ph idx="4294967295"/>
          </p:nvPr>
        </p:nvPicPr>
        <p:blipFill>
          <a:blip r:embed="rId3"/>
          <a:stretch>
            <a:fillRect/>
          </a:stretch>
        </p:blipFill>
        <p:spPr>
          <a:xfrm>
            <a:off x="1044479" y="1556599"/>
            <a:ext cx="10103041" cy="4468973"/>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pic>
        <p:nvPicPr>
          <p:cNvPr id="4" name="Content Placeholder 3">
            <a:extLst>
              <a:ext uri="{FF2B5EF4-FFF2-40B4-BE49-F238E27FC236}">
                <a16:creationId xmlns:a16="http://schemas.microsoft.com/office/drawing/2014/main" id="{A62A380E-67F2-5DD8-0003-B35213A174FE}"/>
              </a:ext>
            </a:extLst>
          </p:cNvPr>
          <p:cNvPicPr>
            <a:picLocks noGrp="1" noChangeAspect="1"/>
          </p:cNvPicPr>
          <p:nvPr>
            <p:ph idx="4294967295"/>
          </p:nvPr>
        </p:nvPicPr>
        <p:blipFill>
          <a:blip r:embed="rId3"/>
          <a:stretch>
            <a:fillRect/>
          </a:stretch>
        </p:blipFill>
        <p:spPr>
          <a:xfrm>
            <a:off x="1208559" y="1574321"/>
            <a:ext cx="9638503" cy="4135638"/>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9C193E6-89DA-A6D0-DD23-BE0A5002911D}"/>
              </a:ext>
            </a:extLst>
          </p:cNvPr>
          <p:cNvSpPr txBox="1"/>
          <p:nvPr/>
        </p:nvSpPr>
        <p:spPr>
          <a:xfrm>
            <a:off x="2260600" y="1441718"/>
            <a:ext cx="7670800" cy="3539430"/>
          </a:xfrm>
          <a:prstGeom prst="rect">
            <a:avLst/>
          </a:prstGeom>
          <a:noFill/>
        </p:spPr>
        <p:txBody>
          <a:bodyPr wrap="square">
            <a:spAutoFit/>
          </a:bodyPr>
          <a:lstStyle/>
          <a:p>
            <a:r>
              <a:rPr lang="en-US" sz="2800" b="1" dirty="0">
                <a:solidFill>
                  <a:schemeClr val="accent3">
                    <a:lumMod val="25000"/>
                  </a:schemeClr>
                </a:solidFill>
                <a:latin typeface="Abadi" panose="020B0604020104020204" pitchFamily="34" charset="0"/>
              </a:rPr>
              <a:t>Summary of all results</a:t>
            </a:r>
          </a:p>
          <a:p>
            <a:endParaRPr lang="en-IN" sz="2800" dirty="0"/>
          </a:p>
          <a:p>
            <a:r>
              <a:rPr lang="en-IN" sz="2800" dirty="0">
                <a:solidFill>
                  <a:schemeClr val="accent3">
                    <a:lumMod val="25000"/>
                  </a:schemeClr>
                </a:solidFill>
                <a:latin typeface="Abadi" panose="020B0604020104020204" pitchFamily="34" charset="0"/>
              </a:rPr>
              <a:t>This project produced the following outputs and</a:t>
            </a:r>
          </a:p>
          <a:p>
            <a:r>
              <a:rPr lang="en-IN" sz="2800" dirty="0">
                <a:solidFill>
                  <a:schemeClr val="accent3">
                    <a:lumMod val="25000"/>
                  </a:schemeClr>
                </a:solidFill>
                <a:latin typeface="Abadi" panose="020B0604020104020204" pitchFamily="34" charset="0"/>
              </a:rPr>
              <a:t>visualizations:</a:t>
            </a:r>
          </a:p>
          <a:p>
            <a:pPr indent="-342900">
              <a:buFont typeface="+mj-lt"/>
              <a:buAutoNum type="arabicPeriod"/>
            </a:pPr>
            <a:r>
              <a:rPr lang="en-IN" sz="2800" dirty="0">
                <a:solidFill>
                  <a:schemeClr val="accent3">
                    <a:lumMod val="25000"/>
                  </a:schemeClr>
                </a:solidFill>
                <a:latin typeface="Abadi" panose="020B0604020104020204" pitchFamily="34" charset="0"/>
              </a:rPr>
              <a:t>Exploratory Data Analysis (EDA) results</a:t>
            </a:r>
          </a:p>
          <a:p>
            <a:pPr indent="-342900">
              <a:buFont typeface="+mj-lt"/>
              <a:buAutoNum type="arabicPeriod"/>
            </a:pPr>
            <a:r>
              <a:rPr lang="en-IN" sz="2800" dirty="0">
                <a:solidFill>
                  <a:schemeClr val="accent3">
                    <a:lumMod val="25000"/>
                  </a:schemeClr>
                </a:solidFill>
                <a:latin typeface="Abadi" panose="020B0604020104020204" pitchFamily="34" charset="0"/>
              </a:rPr>
              <a:t>Geospatial analytics</a:t>
            </a:r>
          </a:p>
          <a:p>
            <a:pPr indent="-342900">
              <a:buFont typeface="+mj-lt"/>
              <a:buAutoNum type="arabicPeriod"/>
            </a:pPr>
            <a:r>
              <a:rPr lang="en-IN" sz="2800" dirty="0">
                <a:solidFill>
                  <a:schemeClr val="accent3">
                    <a:lumMod val="25000"/>
                  </a:schemeClr>
                </a:solidFill>
                <a:latin typeface="Abadi" panose="020B0604020104020204" pitchFamily="34" charset="0"/>
              </a:rPr>
              <a:t>Interactive dashboard</a:t>
            </a:r>
          </a:p>
          <a:p>
            <a:pPr indent="-342900">
              <a:buFont typeface="+mj-lt"/>
              <a:buAutoNum type="arabicPeriod"/>
            </a:pPr>
            <a:r>
              <a:rPr lang="en-IN" sz="2800" dirty="0">
                <a:solidFill>
                  <a:schemeClr val="accent3">
                    <a:lumMod val="25000"/>
                  </a:schemeClr>
                </a:solidFill>
                <a:latin typeface="Abadi" panose="020B0604020104020204" pitchFamily="34" charset="0"/>
              </a:rPr>
              <a:t>Predictive analysis of classification models</a:t>
            </a:r>
          </a:p>
        </p:txBody>
      </p:sp>
    </p:spTree>
    <p:extLst>
      <p:ext uri="{BB962C8B-B14F-4D97-AF65-F5344CB8AC3E}">
        <p14:creationId xmlns:p14="http://schemas.microsoft.com/office/powerpoint/2010/main" val="404492588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accent1"/>
                </a:solidFill>
                <a:latin typeface="Abadi"/>
              </a:rPr>
              <a:t>L</a:t>
            </a:r>
            <a:r>
              <a:rPr lang="en-US" sz="4000" dirty="0">
                <a:solidFill>
                  <a:schemeClr val="accent1"/>
                </a:solidFill>
                <a:latin typeface="Abadi"/>
              </a:rPr>
              <a:t>aunch success count for all sites, in a pie chart</a:t>
            </a:r>
            <a:endParaRPr lang="en-US" dirty="0">
              <a:solidFill>
                <a:schemeClr val="accent1"/>
              </a:solidFill>
              <a:latin typeface="Abadi"/>
            </a:endParaRPr>
          </a:p>
        </p:txBody>
      </p:sp>
      <p:pic>
        <p:nvPicPr>
          <p:cNvPr id="4" name="Content Placeholder 3">
            <a:extLst>
              <a:ext uri="{FF2B5EF4-FFF2-40B4-BE49-F238E27FC236}">
                <a16:creationId xmlns:a16="http://schemas.microsoft.com/office/drawing/2014/main" id="{3360B8E6-588E-8471-7B27-53B24FA38908}"/>
              </a:ext>
            </a:extLst>
          </p:cNvPr>
          <p:cNvPicPr>
            <a:picLocks noGrp="1" noChangeAspect="1"/>
          </p:cNvPicPr>
          <p:nvPr>
            <p:ph idx="4294967295"/>
          </p:nvPr>
        </p:nvPicPr>
        <p:blipFill>
          <a:blip r:embed="rId3"/>
          <a:stretch>
            <a:fillRect/>
          </a:stretch>
        </p:blipFill>
        <p:spPr>
          <a:xfrm>
            <a:off x="1567543" y="1339551"/>
            <a:ext cx="9431696" cy="4434169"/>
          </a:xfrm>
          <a:prstGeom prst="rect">
            <a:avLst/>
          </a:prstGeom>
        </p:spPr>
      </p:pic>
      <p:sp>
        <p:nvSpPr>
          <p:cNvPr id="6" name="Rectangle 5">
            <a:extLst>
              <a:ext uri="{FF2B5EF4-FFF2-40B4-BE49-F238E27FC236}">
                <a16:creationId xmlns:a16="http://schemas.microsoft.com/office/drawing/2014/main" id="{1B4DDDEE-841C-A1E6-130D-BBEA10556C29}"/>
              </a:ext>
            </a:extLst>
          </p:cNvPr>
          <p:cNvSpPr/>
          <p:nvPr/>
        </p:nvSpPr>
        <p:spPr>
          <a:xfrm>
            <a:off x="7025951" y="4578350"/>
            <a:ext cx="3973288" cy="8490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a:extLst>
              <a:ext uri="{FF2B5EF4-FFF2-40B4-BE49-F238E27FC236}">
                <a16:creationId xmlns:a16="http://schemas.microsoft.com/office/drawing/2014/main" id="{3AB10CEB-A9AA-E467-9B9B-796FBE494C57}"/>
              </a:ext>
            </a:extLst>
          </p:cNvPr>
          <p:cNvSpPr txBox="1"/>
          <p:nvPr/>
        </p:nvSpPr>
        <p:spPr>
          <a:xfrm>
            <a:off x="2135911" y="5987454"/>
            <a:ext cx="7950461" cy="369332"/>
          </a:xfrm>
          <a:prstGeom prst="rect">
            <a:avLst/>
          </a:prstGeom>
          <a:noFill/>
        </p:spPr>
        <p:txBody>
          <a:bodyPr wrap="square">
            <a:spAutoFit/>
          </a:bodyPr>
          <a:lstStyle/>
          <a:p>
            <a:r>
              <a:rPr lang="en-IN" b="1" dirty="0">
                <a:latin typeface="Abadi" panose="020B0604020104020204" pitchFamily="34" charset="0"/>
              </a:rPr>
              <a:t>We can see that KSC LC-39A had the most successful launches from all the sites</a:t>
            </a:r>
          </a:p>
        </p:txBody>
      </p:sp>
    </p:spTree>
    <p:extLst>
      <p:ext uri="{BB962C8B-B14F-4D97-AF65-F5344CB8AC3E}">
        <p14:creationId xmlns:p14="http://schemas.microsoft.com/office/powerpoint/2010/main" val="7001329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p>
        </p:txBody>
      </p:sp>
      <p:pic>
        <p:nvPicPr>
          <p:cNvPr id="2" name="Content Placeholder 3">
            <a:extLst>
              <a:ext uri="{FF2B5EF4-FFF2-40B4-BE49-F238E27FC236}">
                <a16:creationId xmlns:a16="http://schemas.microsoft.com/office/drawing/2014/main" id="{A0205C4F-C2AE-C02C-E7DB-67671E22600D}"/>
              </a:ext>
            </a:extLst>
          </p:cNvPr>
          <p:cNvPicPr>
            <a:picLocks noGrp="1" noChangeAspect="1"/>
          </p:cNvPicPr>
          <p:nvPr>
            <p:ph idx="4294967295"/>
          </p:nvPr>
        </p:nvPicPr>
        <p:blipFill>
          <a:blip r:embed="rId3"/>
          <a:stretch>
            <a:fillRect/>
          </a:stretch>
        </p:blipFill>
        <p:spPr>
          <a:xfrm>
            <a:off x="2341636" y="1451611"/>
            <a:ext cx="7372350" cy="4210050"/>
          </a:xfrm>
          <a:prstGeom prst="rect">
            <a:avLst/>
          </a:prstGeom>
        </p:spPr>
      </p:pic>
      <p:sp>
        <p:nvSpPr>
          <p:cNvPr id="6" name="TextBox 5">
            <a:extLst>
              <a:ext uri="{FF2B5EF4-FFF2-40B4-BE49-F238E27FC236}">
                <a16:creationId xmlns:a16="http://schemas.microsoft.com/office/drawing/2014/main" id="{D623F65F-B07F-C884-ACAE-034EACD52007}"/>
              </a:ext>
            </a:extLst>
          </p:cNvPr>
          <p:cNvSpPr txBox="1"/>
          <p:nvPr/>
        </p:nvSpPr>
        <p:spPr>
          <a:xfrm>
            <a:off x="2171699" y="5857060"/>
            <a:ext cx="8577165" cy="369332"/>
          </a:xfrm>
          <a:prstGeom prst="rect">
            <a:avLst/>
          </a:prstGeom>
          <a:noFill/>
        </p:spPr>
        <p:txBody>
          <a:bodyPr wrap="square">
            <a:spAutoFit/>
          </a:bodyPr>
          <a:lstStyle/>
          <a:p>
            <a:r>
              <a:rPr lang="en-IN" b="1" dirty="0">
                <a:latin typeface="Abadi" panose="020B0604020104020204" pitchFamily="34" charset="0"/>
              </a:rPr>
              <a:t>KSC LC-39A achieved a 76.9% success rate while getting a 23.1% failure rate</a:t>
            </a:r>
          </a:p>
        </p:txBody>
      </p:sp>
      <p:sp>
        <p:nvSpPr>
          <p:cNvPr id="7" name="Rectangle 6">
            <a:extLst>
              <a:ext uri="{FF2B5EF4-FFF2-40B4-BE49-F238E27FC236}">
                <a16:creationId xmlns:a16="http://schemas.microsoft.com/office/drawing/2014/main" id="{078053E5-1E15-EA95-327A-8825BACB2999}"/>
              </a:ext>
            </a:extLst>
          </p:cNvPr>
          <p:cNvSpPr/>
          <p:nvPr/>
        </p:nvSpPr>
        <p:spPr>
          <a:xfrm>
            <a:off x="2537927" y="5225143"/>
            <a:ext cx="7007289" cy="369332"/>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Tree>
    <p:extLst>
      <p:ext uri="{BB962C8B-B14F-4D97-AF65-F5344CB8AC3E}">
        <p14:creationId xmlns:p14="http://schemas.microsoft.com/office/powerpoint/2010/main" val="18661607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0" y="192059"/>
            <a:ext cx="11154511" cy="129948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4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p>
        </p:txBody>
      </p:sp>
      <p:pic>
        <p:nvPicPr>
          <p:cNvPr id="2" name="Content Placeholder 3" descr="Graphical user interface, application&#10;&#10;Description automatically generated">
            <a:extLst>
              <a:ext uri="{FF2B5EF4-FFF2-40B4-BE49-F238E27FC236}">
                <a16:creationId xmlns:a16="http://schemas.microsoft.com/office/drawing/2014/main" id="{9A0E184C-D6C7-0866-61A3-24F921B381CB}"/>
              </a:ext>
            </a:extLst>
          </p:cNvPr>
          <p:cNvPicPr>
            <a:picLocks noGrp="1" noChangeAspect="1"/>
          </p:cNvPicPr>
          <p:nvPr>
            <p:ph idx="4294967295"/>
          </p:nvPr>
        </p:nvPicPr>
        <p:blipFill>
          <a:blip r:embed="rId3"/>
          <a:stretch>
            <a:fillRect/>
          </a:stretch>
        </p:blipFill>
        <p:spPr>
          <a:xfrm>
            <a:off x="769938" y="1550049"/>
            <a:ext cx="10414000" cy="3757902"/>
          </a:xfrm>
          <a:prstGeom prst="rect">
            <a:avLst/>
          </a:prstGeom>
        </p:spPr>
      </p:pic>
      <p:sp>
        <p:nvSpPr>
          <p:cNvPr id="6" name="TextBox 5">
            <a:extLst>
              <a:ext uri="{FF2B5EF4-FFF2-40B4-BE49-F238E27FC236}">
                <a16:creationId xmlns:a16="http://schemas.microsoft.com/office/drawing/2014/main" id="{47466E92-0509-3A72-2BED-28BBA2ED0AB6}"/>
              </a:ext>
            </a:extLst>
          </p:cNvPr>
          <p:cNvSpPr txBox="1"/>
          <p:nvPr/>
        </p:nvSpPr>
        <p:spPr>
          <a:xfrm>
            <a:off x="1058539" y="5636321"/>
            <a:ext cx="9836798" cy="369332"/>
          </a:xfrm>
          <a:prstGeom prst="rect">
            <a:avLst/>
          </a:prstGeom>
          <a:noFill/>
        </p:spPr>
        <p:txBody>
          <a:bodyPr wrap="square">
            <a:spAutoFit/>
          </a:bodyPr>
          <a:lstStyle/>
          <a:p>
            <a:r>
              <a:rPr lang="en-IN" b="1" dirty="0"/>
              <a:t>We can see the success rates for low weighted payloads is higher than the heavy weighted payloads</a:t>
            </a:r>
          </a:p>
        </p:txBody>
      </p:sp>
      <p:sp>
        <p:nvSpPr>
          <p:cNvPr id="7" name="Rectangle 6">
            <a:extLst>
              <a:ext uri="{FF2B5EF4-FFF2-40B4-BE49-F238E27FC236}">
                <a16:creationId xmlns:a16="http://schemas.microsoft.com/office/drawing/2014/main" id="{36000C5A-BADF-BFA5-C7D5-FA90A1D77C79}"/>
              </a:ext>
            </a:extLst>
          </p:cNvPr>
          <p:cNvSpPr/>
          <p:nvPr/>
        </p:nvSpPr>
        <p:spPr>
          <a:xfrm>
            <a:off x="1296663" y="4680351"/>
            <a:ext cx="9719680" cy="597159"/>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dirty="0"/>
          </a:p>
        </p:txBody>
      </p:sp>
    </p:spTree>
    <p:extLst>
      <p:ext uri="{BB962C8B-B14F-4D97-AF65-F5344CB8AC3E}">
        <p14:creationId xmlns:p14="http://schemas.microsoft.com/office/powerpoint/2010/main" val="2523596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Picture 2">
            <a:extLst>
              <a:ext uri="{FF2B5EF4-FFF2-40B4-BE49-F238E27FC236}">
                <a16:creationId xmlns:a16="http://schemas.microsoft.com/office/drawing/2014/main" id="{6C68E8CB-6822-BBE0-E838-EC221FC9671F}"/>
              </a:ext>
            </a:extLst>
          </p:cNvPr>
          <p:cNvPicPr>
            <a:picLocks noChangeAspect="1"/>
          </p:cNvPicPr>
          <p:nvPr/>
        </p:nvPicPr>
        <p:blipFill rotWithShape="1">
          <a:blip r:embed="rId3"/>
          <a:srcRect b="13598"/>
          <a:stretch/>
        </p:blipFill>
        <p:spPr>
          <a:xfrm>
            <a:off x="324425" y="1337458"/>
            <a:ext cx="8493003" cy="5152026"/>
          </a:xfrm>
          <a:prstGeom prst="rect">
            <a:avLst/>
          </a:prstGeom>
        </p:spPr>
      </p:pic>
      <p:sp>
        <p:nvSpPr>
          <p:cNvPr id="7" name="TextBox 6">
            <a:extLst>
              <a:ext uri="{FF2B5EF4-FFF2-40B4-BE49-F238E27FC236}">
                <a16:creationId xmlns:a16="http://schemas.microsoft.com/office/drawing/2014/main" id="{20BB3B0B-03F8-B3DF-119B-A007B8FFA425}"/>
              </a:ext>
            </a:extLst>
          </p:cNvPr>
          <p:cNvSpPr txBox="1"/>
          <p:nvPr/>
        </p:nvSpPr>
        <p:spPr>
          <a:xfrm>
            <a:off x="8979528" y="3358350"/>
            <a:ext cx="2213687" cy="646331"/>
          </a:xfrm>
          <a:prstGeom prst="rect">
            <a:avLst/>
          </a:prstGeom>
          <a:noFill/>
        </p:spPr>
        <p:txBody>
          <a:bodyPr wrap="square">
            <a:spAutoFit/>
          </a:bodyPr>
          <a:lstStyle/>
          <a:p>
            <a:r>
              <a:rPr lang="en-IN" b="0" i="0" dirty="0">
                <a:effectLst/>
                <a:latin typeface="Abadi" panose="020B0604020104020204" pitchFamily="34" charset="0"/>
              </a:rPr>
              <a:t>Result </a:t>
            </a:r>
            <a:r>
              <a:rPr lang="en-IN" dirty="0">
                <a:latin typeface="Abadi" panose="020B0604020104020204" pitchFamily="34" charset="0"/>
              </a:rPr>
              <a:t>is on next slide</a:t>
            </a:r>
          </a:p>
        </p:txBody>
      </p:sp>
    </p:spTree>
    <p:extLst>
      <p:ext uri="{BB962C8B-B14F-4D97-AF65-F5344CB8AC3E}">
        <p14:creationId xmlns:p14="http://schemas.microsoft.com/office/powerpoint/2010/main" val="24594460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5" name="Picture 4">
            <a:extLst>
              <a:ext uri="{FF2B5EF4-FFF2-40B4-BE49-F238E27FC236}">
                <a16:creationId xmlns:a16="http://schemas.microsoft.com/office/drawing/2014/main" id="{CCAEEF37-FD66-467C-A0EC-391ABCF0CC1B}"/>
              </a:ext>
            </a:extLst>
          </p:cNvPr>
          <p:cNvPicPr>
            <a:picLocks noChangeAspect="1"/>
          </p:cNvPicPr>
          <p:nvPr/>
        </p:nvPicPr>
        <p:blipFill>
          <a:blip r:embed="rId2"/>
          <a:stretch>
            <a:fillRect/>
          </a:stretch>
        </p:blipFill>
        <p:spPr>
          <a:xfrm>
            <a:off x="2511554" y="1382334"/>
            <a:ext cx="6203218" cy="5044877"/>
          </a:xfrm>
          <a:prstGeom prst="rect">
            <a:avLst/>
          </a:prstGeom>
        </p:spPr>
      </p:pic>
    </p:spTree>
    <p:extLst>
      <p:ext uri="{BB962C8B-B14F-4D97-AF65-F5344CB8AC3E}">
        <p14:creationId xmlns:p14="http://schemas.microsoft.com/office/powerpoint/2010/main" val="70656808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4660405"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AE1F8463-4918-BD50-FE85-005FB1D88588}"/>
              </a:ext>
            </a:extLst>
          </p:cNvPr>
          <p:cNvPicPr>
            <a:picLocks noChangeAspect="1"/>
          </p:cNvPicPr>
          <p:nvPr/>
        </p:nvPicPr>
        <p:blipFill>
          <a:blip r:embed="rId3"/>
          <a:stretch>
            <a:fillRect/>
          </a:stretch>
        </p:blipFill>
        <p:spPr>
          <a:xfrm>
            <a:off x="5558350" y="1567374"/>
            <a:ext cx="5727261" cy="4458199"/>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47</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427584"/>
            <a:ext cx="9698936" cy="4798808"/>
          </a:xfrm>
          <a:prstGeom prst="rect">
            <a:avLst/>
          </a:prstGeom>
        </p:spPr>
        <p:txBody>
          <a:bodyPr>
            <a:normAutofit fontScale="92500"/>
          </a:bodyPr>
          <a:lstStyle/>
          <a:p>
            <a:pPr marL="0" indent="0">
              <a:lnSpc>
                <a:spcPct val="100000"/>
              </a:lnSpc>
              <a:spcBef>
                <a:spcPts val="1400"/>
              </a:spcBef>
              <a:buNone/>
            </a:pPr>
            <a:r>
              <a:rPr lang="en-US" sz="3200" dirty="0">
                <a:latin typeface="Abadi" panose="020B0604020104020204" pitchFamily="34" charset="0"/>
              </a:rPr>
              <a:t>We conclude that</a:t>
            </a:r>
          </a:p>
          <a:p>
            <a:pPr algn="l">
              <a:buFont typeface="Arial" panose="020B0604020202020204" pitchFamily="34" charset="0"/>
              <a:buChar char="•"/>
            </a:pPr>
            <a:r>
              <a:rPr lang="en-US" sz="2400" b="0" i="0" dirty="0">
                <a:effectLst/>
                <a:latin typeface="Abadi" panose="020B0604020104020204" pitchFamily="34" charset="0"/>
              </a:rPr>
              <a:t>Flight amount and success rate: There is a positive correlation between the flight amount at a launch site and the success rate. Sites with larger flight amounts tend to have higher success rates.</a:t>
            </a:r>
          </a:p>
          <a:p>
            <a:pPr algn="l">
              <a:buFont typeface="Arial" panose="020B0604020202020204" pitchFamily="34" charset="0"/>
              <a:buChar char="•"/>
            </a:pPr>
            <a:r>
              <a:rPr lang="en-US" sz="2400" b="0" i="0" dirty="0">
                <a:effectLst/>
                <a:latin typeface="Abadi" panose="020B0604020104020204" pitchFamily="34" charset="0"/>
              </a:rPr>
              <a:t>Increase in success rate: From 2013 to 2020, there was a noticeable increase in the overall launch success rate.</a:t>
            </a:r>
          </a:p>
          <a:p>
            <a:pPr algn="l">
              <a:buFont typeface="Arial" panose="020B0604020202020204" pitchFamily="34" charset="0"/>
              <a:buChar char="•"/>
            </a:pPr>
            <a:r>
              <a:rPr lang="en-US" sz="2400" b="0" i="0" dirty="0">
                <a:effectLst/>
                <a:latin typeface="Abadi" panose="020B0604020104020204" pitchFamily="34" charset="0"/>
              </a:rPr>
              <a:t>Successful orbits: Orbits such as ES-L1, GEO, HEO, SSO, and VLEO exhibited the highest success rates among all the orbits.</a:t>
            </a:r>
          </a:p>
          <a:p>
            <a:pPr algn="l">
              <a:buFont typeface="Arial" panose="020B0604020202020204" pitchFamily="34" charset="0"/>
              <a:buChar char="•"/>
            </a:pPr>
            <a:r>
              <a:rPr lang="en-US" sz="2400" b="0" i="0" dirty="0">
                <a:effectLst/>
                <a:latin typeface="Abadi" panose="020B0604020104020204" pitchFamily="34" charset="0"/>
              </a:rPr>
              <a:t>Successful launches at KSC LC-39A: KSC LC-39A was identified as the launch site with the highest number of successful launches compared to other sites.</a:t>
            </a:r>
          </a:p>
          <a:p>
            <a:pPr algn="l">
              <a:buFont typeface="Arial" panose="020B0604020202020204" pitchFamily="34" charset="0"/>
              <a:buChar char="•"/>
            </a:pPr>
            <a:r>
              <a:rPr lang="en-US" sz="2400" b="0" i="0" dirty="0">
                <a:effectLst/>
                <a:latin typeface="Abadi" panose="020B0604020104020204" pitchFamily="34" charset="0"/>
              </a:rPr>
              <a:t>Best machine learning algorithm: The Decision Tree Classifier was determined to be the most effective machine learning algorithm for this specific task.</a:t>
            </a:r>
          </a:p>
          <a:p>
            <a:pPr marL="0" indent="0">
              <a:lnSpc>
                <a:spcPct val="100000"/>
              </a:lnSpc>
              <a:spcBef>
                <a:spcPts val="1400"/>
              </a:spcBef>
              <a:buNone/>
            </a:pPr>
            <a:endParaRPr lang="en-US" sz="3200" dirty="0">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5</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605000"/>
            <a:ext cx="10182054" cy="496375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lgn="just">
              <a:spcBef>
                <a:spcPts val="1400"/>
              </a:spcBef>
              <a:buNone/>
            </a:pPr>
            <a:r>
              <a:rPr lang="en-US" sz="1800" dirty="0">
                <a:solidFill>
                  <a:schemeClr val="accent3">
                    <a:lumMod val="25000"/>
                  </a:schemeClr>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buFontTx/>
              <a:buChar char="-"/>
            </a:pPr>
            <a:r>
              <a:rPr lang="en-US" sz="1800" dirty="0">
                <a:solidFill>
                  <a:schemeClr val="accent3">
                    <a:lumMod val="25000"/>
                  </a:schemeClr>
                </a:solidFill>
                <a:latin typeface="Abadi" panose="020B0604020104020204" pitchFamily="34" charset="0"/>
              </a:rPr>
              <a:t>What factors determine if the rocket will land successfully?</a:t>
            </a:r>
          </a:p>
          <a:p>
            <a:pPr lvl="1">
              <a:spcBef>
                <a:spcPts val="1400"/>
              </a:spcBef>
              <a:buFontTx/>
              <a:buChar char="-"/>
            </a:pPr>
            <a:r>
              <a:rPr lang="en-US" sz="1800" dirty="0">
                <a:solidFill>
                  <a:schemeClr val="accent3">
                    <a:lumMod val="25000"/>
                  </a:schemeClr>
                </a:solidFill>
                <a:latin typeface="Abadi" panose="020B0604020104020204" pitchFamily="34" charset="0"/>
              </a:rPr>
              <a:t>The interaction amongst various features that determine the success rate of a successful landing.</a:t>
            </a:r>
          </a:p>
          <a:p>
            <a:pPr lvl="1">
              <a:spcBef>
                <a:spcPts val="1400"/>
              </a:spcBef>
              <a:buFontTx/>
              <a:buChar char="-"/>
            </a:pPr>
            <a:r>
              <a:rPr lang="en-US" sz="1800" dirty="0">
                <a:solidFill>
                  <a:schemeClr val="accent3">
                    <a:lumMod val="25000"/>
                  </a:schemeClr>
                </a:solidFill>
                <a:latin typeface="Abadi" panose="020B0604020104020204" pitchFamily="34" charset="0"/>
              </a:rPr>
              <a:t>What operating conditions needs to be in place to ensure a successful landing program.</a:t>
            </a:r>
          </a:p>
        </p:txBody>
      </p:sp>
    </p:spTree>
    <p:extLst>
      <p:ext uri="{BB962C8B-B14F-4D97-AF65-F5344CB8AC3E}">
        <p14:creationId xmlns:p14="http://schemas.microsoft.com/office/powerpoint/2010/main" val="25600613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6</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7</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using SpaceX API and web scraping from Wikipedia.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One hot encoding data fields for ML and Dropping irrelevant columns. </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lvl="1">
              <a:lnSpc>
                <a:spcPct val="120000"/>
              </a:lnSpc>
              <a:spcBef>
                <a:spcPts val="1400"/>
              </a:spcBef>
            </a:pPr>
            <a:r>
              <a:rPr lang="en-US" sz="8400" dirty="0">
                <a:solidFill>
                  <a:schemeClr val="bg1">
                    <a:lumMod val="50000"/>
                  </a:schemeClr>
                </a:solidFill>
                <a:latin typeface="Abadi"/>
              </a:rPr>
              <a:t>Scatter and bar graphs to show patterns between data</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Build and evaluate classification models</a:t>
            </a: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592360"/>
            <a:ext cx="10515600" cy="4351338"/>
          </a:xfrm>
          <a:prstGeom prst="rect">
            <a:avLst/>
          </a:prstGeom>
        </p:spPr>
        <p:txBody>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data was collected using various methods</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Data collection was done using get request to the SpaceX API.</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Next, we decoded the response content as a </a:t>
            </a:r>
            <a:r>
              <a:rPr lang="en-US" sz="1900" dirty="0" err="1">
                <a:solidFill>
                  <a:schemeClr val="accent3">
                    <a:lumMod val="25000"/>
                  </a:schemeClr>
                </a:solidFill>
                <a:latin typeface="Abadi" panose="020B0604020104020204" pitchFamily="34" charset="0"/>
              </a:rPr>
              <a:t>Json</a:t>
            </a:r>
            <a:r>
              <a:rPr lang="en-US" sz="1900" dirty="0">
                <a:solidFill>
                  <a:schemeClr val="accent3">
                    <a:lumMod val="25000"/>
                  </a:schemeClr>
                </a:solidFill>
                <a:latin typeface="Abadi" panose="020B0604020104020204" pitchFamily="34" charset="0"/>
              </a:rPr>
              <a:t> using .</a:t>
            </a:r>
            <a:r>
              <a:rPr lang="en-US" sz="1900" dirty="0" err="1">
                <a:solidFill>
                  <a:schemeClr val="accent3">
                    <a:lumMod val="25000"/>
                  </a:schemeClr>
                </a:solidFill>
                <a:latin typeface="Abadi" panose="020B0604020104020204" pitchFamily="34" charset="0"/>
              </a:rPr>
              <a:t>json</a:t>
            </a:r>
            <a:r>
              <a:rPr lang="en-US" sz="1900" dirty="0">
                <a:solidFill>
                  <a:schemeClr val="accent3">
                    <a:lumMod val="25000"/>
                  </a:schemeClr>
                </a:solidFill>
                <a:latin typeface="Abadi" panose="020B0604020104020204" pitchFamily="34" charset="0"/>
              </a:rPr>
              <a:t>() function call and turn it into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using .</a:t>
            </a:r>
            <a:r>
              <a:rPr lang="en-US" sz="1900" dirty="0" err="1">
                <a:solidFill>
                  <a:schemeClr val="accent3">
                    <a:lumMod val="25000"/>
                  </a:schemeClr>
                </a:solidFill>
                <a:latin typeface="Abadi" panose="020B0604020104020204" pitchFamily="34" charset="0"/>
              </a:rPr>
              <a:t>json_normalize</a:t>
            </a:r>
            <a:r>
              <a:rPr lang="en-US" sz="1900" dirty="0">
                <a:solidFill>
                  <a:schemeClr val="accent3">
                    <a:lumMod val="25000"/>
                  </a:schemeClr>
                </a:solidFill>
                <a:latin typeface="Abadi" panose="020B0604020104020204" pitchFamily="34" charset="0"/>
              </a:rPr>
              <a:t>().</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We then cleaned the data, checked for missing values and fill in missing values where necessary.</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In addition, we performed web scraping from Wikipedia for Falcon 9 launch records with </a:t>
            </a:r>
            <a:r>
              <a:rPr lang="en-US" sz="1900" dirty="0" err="1">
                <a:solidFill>
                  <a:schemeClr val="accent3">
                    <a:lumMod val="25000"/>
                  </a:schemeClr>
                </a:solidFill>
                <a:latin typeface="Abadi" panose="020B0604020104020204" pitchFamily="34" charset="0"/>
              </a:rPr>
              <a:t>BeautifulSoup</a:t>
            </a:r>
            <a:r>
              <a:rPr lang="en-US" sz="1900" dirty="0">
                <a:solidFill>
                  <a:schemeClr val="accent3">
                    <a:lumMod val="25000"/>
                  </a:schemeClr>
                </a:solidFill>
                <a:latin typeface="Abadi" panose="020B0604020104020204" pitchFamily="34" charset="0"/>
              </a:rPr>
              <a:t>. </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The objective was to extract the launch records as HTML table, parse the table and convert it 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for future analysis.</a:t>
            </a:r>
          </a:p>
          <a:p>
            <a:pPr lvl="1">
              <a:lnSpc>
                <a:spcPct val="100000"/>
              </a:lnSpc>
              <a:spcBef>
                <a:spcPts val="1400"/>
              </a:spcBef>
              <a:buFontTx/>
              <a:buChar char="-"/>
            </a:pPr>
            <a:endParaRPr lang="en-US" sz="18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GET request to the SpaceX API to collect data. We then cleaned the data by removing any errors or inconsistencies. Finally, we did some basic data wrangling and formatting to make the data easier to use.</a:t>
            </a:r>
            <a:endParaRPr lang="en-US" sz="2200" dirty="0">
              <a:solidFill>
                <a:schemeClr val="accent3">
                  <a:lumMod val="25000"/>
                </a:schemeClr>
              </a:solidFill>
              <a:latin typeface="Abadi"/>
            </a:endParaRPr>
          </a:p>
          <a:p>
            <a:pPr>
              <a:lnSpc>
                <a:spcPct val="100000"/>
              </a:lnSpc>
              <a:spcBef>
                <a:spcPts val="1400"/>
              </a:spcBef>
            </a:pPr>
            <a:r>
              <a:rPr lang="en-US" sz="2200" dirty="0">
                <a:solidFill>
                  <a:srgbClr val="1C7DDB"/>
                </a:solidFill>
                <a:latin typeface="Abadi" panose="020B0604020104020204" pitchFamily="34" charset="0"/>
              </a:rPr>
              <a:t>https://github.com/harshhin/IBM-Data-Science-Capstone/blob/main/Data%20Collection%20API.ipynb</a:t>
            </a:r>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12" name="Picture 11">
            <a:extLst>
              <a:ext uri="{FF2B5EF4-FFF2-40B4-BE49-F238E27FC236}">
                <a16:creationId xmlns:a16="http://schemas.microsoft.com/office/drawing/2014/main" id="{0BBB9FFE-E215-6A00-4721-2AAC320C6539}"/>
              </a:ext>
            </a:extLst>
          </p:cNvPr>
          <p:cNvPicPr>
            <a:picLocks noChangeAspect="1"/>
          </p:cNvPicPr>
          <p:nvPr/>
        </p:nvPicPr>
        <p:blipFill rotWithShape="1">
          <a:blip r:embed="rId3"/>
          <a:srcRect r="33306"/>
          <a:stretch/>
        </p:blipFill>
        <p:spPr>
          <a:xfrm>
            <a:off x="5461001" y="1940909"/>
            <a:ext cx="6298164" cy="3937377"/>
          </a:xfrm>
          <a:prstGeom prst="rect">
            <a:avLst/>
          </a:prstGeom>
        </p:spPr>
      </p:pic>
    </p:spTree>
    <p:extLst>
      <p:ext uri="{BB962C8B-B14F-4D97-AF65-F5344CB8AC3E}">
        <p14:creationId xmlns:p14="http://schemas.microsoft.com/office/powerpoint/2010/main" val="280316088"/>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155be751-a274-42e8-93fb-f39d3b9bccc8"/>
    <ds:schemaRef ds:uri="http://purl.org/dc/dcmitype/"/>
    <ds:schemaRef ds:uri="http://purl.org/dc/terms/"/>
    <ds:schemaRef ds:uri="http://schemas.microsoft.com/office/2006/documentManagement/types"/>
    <ds:schemaRef ds:uri="http://schemas.microsoft.com/office/2006/metadata/properties"/>
    <ds:schemaRef ds:uri="http://purl.org/dc/elements/1.1/"/>
    <ds:schemaRef ds:uri="f80a141d-92ca-4d3d-9308-f7e7b1d44ce8"/>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225</TotalTime>
  <Words>2079</Words>
  <Application>Microsoft Office PowerPoint</Application>
  <PresentationFormat>Widescreen</PresentationFormat>
  <Paragraphs>205</Paragraphs>
  <Slides>48</Slides>
  <Notes>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48</vt:i4>
      </vt:variant>
    </vt:vector>
  </HeadingPairs>
  <TitlesOfParts>
    <vt:vector size="55" baseType="lpstr">
      <vt:lpstr>Abadi</vt:lpstr>
      <vt:lpstr>Arial</vt:lpstr>
      <vt:lpstr>Calibri</vt:lpstr>
      <vt:lpstr>Calibri Light</vt:lpstr>
      <vt:lpstr>IBM Plex Mono SemiBold</vt:lpstr>
      <vt:lpstr>IBM Plex Mono Text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Harsh Rathod</cp:lastModifiedBy>
  <cp:revision>210</cp:revision>
  <cp:lastPrinted>2023-05-20T08:20:56Z</cp:lastPrinted>
  <dcterms:created xsi:type="dcterms:W3CDTF">2021-04-29T18:58:34Z</dcterms:created>
  <dcterms:modified xsi:type="dcterms:W3CDTF">2023-05-20T08:32:00Z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